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95" r:id="rId3"/>
    <p:sldId id="257" r:id="rId4"/>
    <p:sldId id="278" r:id="rId5"/>
    <p:sldId id="279" r:id="rId6"/>
    <p:sldId id="259" r:id="rId7"/>
    <p:sldId id="280" r:id="rId8"/>
    <p:sldId id="281" r:id="rId9"/>
    <p:sldId id="282" r:id="rId10"/>
    <p:sldId id="283" r:id="rId11"/>
    <p:sldId id="284" r:id="rId12"/>
    <p:sldId id="285" r:id="rId13"/>
    <p:sldId id="286" r:id="rId14"/>
    <p:sldId id="287" r:id="rId15"/>
    <p:sldId id="289" r:id="rId16"/>
    <p:sldId id="292" r:id="rId17"/>
    <p:sldId id="290" r:id="rId18"/>
    <p:sldId id="291"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63A"/>
    <a:srgbClr val="292D60"/>
    <a:srgbClr val="B39265"/>
    <a:srgbClr val="B6451D"/>
    <a:srgbClr val="C68D3B"/>
    <a:srgbClr val="292B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100" d="100"/>
          <a:sy n="100" d="100"/>
        </p:scale>
        <p:origin x="2504" y="6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634A5-FC15-A54C-8CE1-A96D42453CE5}" type="datetimeFigureOut">
              <a:rPr lang="en-US" smtClean="0"/>
              <a:t>2/22/17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44723-638C-3049-8EA7-AFFDB4DE81F8}" type="slidenum">
              <a:rPr lang="en-US" smtClean="0"/>
              <a:t>‹#›</a:t>
            </a:fld>
            <a:endParaRPr lang="en-US"/>
          </a:p>
        </p:txBody>
      </p:sp>
    </p:spTree>
    <p:extLst>
      <p:ext uri="{BB962C8B-B14F-4D97-AF65-F5344CB8AC3E}">
        <p14:creationId xmlns:p14="http://schemas.microsoft.com/office/powerpoint/2010/main" val="42867560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2015-11-55-171</a:t>
            </a:r>
          </a:p>
          <a:p>
            <a:r>
              <a:rPr lang="en-US" sz="1200" kern="1200" dirty="0" smtClean="0">
                <a:solidFill>
                  <a:schemeClr val="tx1"/>
                </a:solidFill>
                <a:latin typeface="+mn-lt"/>
                <a:ea typeface="+mn-ea"/>
                <a:cs typeface="+mn-cs"/>
              </a:rPr>
              <a:t>Digital photograph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a:t>
            </a:r>
          </a:p>
          <a:p>
            <a:r>
              <a:rPr lang="en-US" sz="1200" kern="1200" dirty="0" smtClean="0">
                <a:solidFill>
                  <a:schemeClr val="tx1"/>
                </a:solidFill>
                <a:latin typeface="+mn-lt"/>
                <a:ea typeface="+mn-ea"/>
                <a:cs typeface="+mn-cs"/>
              </a:rPr>
              <a:t>From a collection of digital photographs compiled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a:t>
            </a:r>
          </a:p>
          <a:p>
            <a:r>
              <a:rPr lang="en-US" sz="1200" kern="1200" dirty="0" smtClean="0">
                <a:solidFill>
                  <a:schemeClr val="tx1"/>
                </a:solidFill>
                <a:latin typeface="+mn-lt"/>
                <a:ea typeface="+mn-ea"/>
                <a:cs typeface="+mn-cs"/>
              </a:rPr>
              <a:t>Associated with Afghanistan (2001-).</a:t>
            </a:r>
          </a:p>
          <a:p>
            <a:r>
              <a:rPr lang="en-US" sz="1200" kern="1200" dirty="0" smtClean="0">
                <a:solidFill>
                  <a:schemeClr val="tx1"/>
                </a:solidFill>
                <a:latin typeface="+mn-lt"/>
                <a:ea typeface="+mn-ea"/>
                <a:cs typeface="+mn-cs"/>
              </a:rPr>
              <a:t>Crown copyright.</a:t>
            </a:r>
            <a:endParaRPr lang="en-US" dirty="0"/>
          </a:p>
        </p:txBody>
      </p:sp>
      <p:sp>
        <p:nvSpPr>
          <p:cNvPr id="4" name="Slide Number Placeholder 3"/>
          <p:cNvSpPr>
            <a:spLocks noGrp="1"/>
          </p:cNvSpPr>
          <p:nvPr>
            <p:ph type="sldNum" sz="quarter" idx="10"/>
          </p:nvPr>
        </p:nvSpPr>
        <p:spPr/>
        <p:txBody>
          <a:bodyPr/>
          <a:lstStyle/>
          <a:p>
            <a:fld id="{0B744723-638C-3049-8EA7-AFFDB4DE81F8}" type="slidenum">
              <a:rPr lang="en-US" smtClean="0"/>
              <a:t>1</a:t>
            </a:fld>
            <a:endParaRPr lang="en-US"/>
          </a:p>
        </p:txBody>
      </p:sp>
    </p:spTree>
    <p:extLst>
      <p:ext uri="{BB962C8B-B14F-4D97-AF65-F5344CB8AC3E}">
        <p14:creationId xmlns:p14="http://schemas.microsoft.com/office/powerpoint/2010/main" val="232234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1993-11-1-110</a:t>
            </a:r>
          </a:p>
          <a:p>
            <a:r>
              <a:rPr lang="en-US" sz="1200" kern="1200" dirty="0" smtClean="0">
                <a:solidFill>
                  <a:schemeClr val="tx1"/>
                </a:solidFill>
                <a:latin typeface="+mn-lt"/>
                <a:ea typeface="+mn-ea"/>
                <a:cs typeface="+mn-cs"/>
              </a:rPr>
              <a:t>W.A.A.C. Every Fit Woman Can Release a Fit Man. Join the Women’s Army Auxiliary Corps To-day.</a:t>
            </a:r>
          </a:p>
          <a:p>
            <a:r>
              <a:rPr lang="en-US" sz="1200" kern="1200" dirty="0" smtClean="0">
                <a:solidFill>
                  <a:schemeClr val="tx1"/>
                </a:solidFill>
                <a:latin typeface="+mn-lt"/>
                <a:ea typeface="+mn-ea"/>
                <a:cs typeface="+mn-cs"/>
              </a:rPr>
              <a:t>Recruiting poster, Women’s Army Auxiliary Corps, 1918.</a:t>
            </a:r>
          </a:p>
          <a:p>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photolithograph, artist unknown, printed by Dangerfield Printing Co Ltd, 1918.</a:t>
            </a:r>
          </a:p>
          <a:p>
            <a:r>
              <a:rPr lang="en-US" sz="1200" kern="1200" dirty="0" smtClean="0">
                <a:solidFill>
                  <a:schemeClr val="tx1"/>
                </a:solidFill>
                <a:latin typeface="+mn-lt"/>
                <a:ea typeface="+mn-ea"/>
                <a:cs typeface="+mn-cs"/>
              </a:rPr>
              <a:t>Associated with World War One, Home Front (1914-1918).</a:t>
            </a:r>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10</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1998-02-164-2</a:t>
            </a:r>
          </a:p>
          <a:p>
            <a:r>
              <a:rPr lang="en-US" sz="1200" kern="1200" dirty="0" smtClean="0">
                <a:solidFill>
                  <a:schemeClr val="tx1"/>
                </a:solidFill>
                <a:latin typeface="+mn-lt"/>
                <a:ea typeface="+mn-ea"/>
                <a:cs typeface="+mn-cs"/>
              </a:rPr>
              <a:t>Commemorative Medallion 1914-1918.</a:t>
            </a:r>
          </a:p>
          <a:p>
            <a:r>
              <a:rPr lang="en-US" sz="1200" kern="1200" dirty="0" smtClean="0">
                <a:solidFill>
                  <a:schemeClr val="tx1"/>
                </a:solidFill>
                <a:latin typeface="+mn-lt"/>
                <a:ea typeface="+mn-ea"/>
                <a:cs typeface="+mn-cs"/>
              </a:rPr>
              <a:t>Awarded to Margaret </a:t>
            </a:r>
            <a:r>
              <a:rPr lang="en-US" sz="1200" kern="1200" dirty="0" err="1" smtClean="0">
                <a:solidFill>
                  <a:schemeClr val="tx1"/>
                </a:solidFill>
                <a:latin typeface="+mn-lt"/>
                <a:ea typeface="+mn-ea"/>
                <a:cs typeface="+mn-cs"/>
              </a:rPr>
              <a:t>Selina</a:t>
            </a:r>
            <a:r>
              <a:rPr lang="en-US" sz="1200" kern="1200" dirty="0" smtClean="0">
                <a:solidFill>
                  <a:schemeClr val="tx1"/>
                </a:solidFill>
                <a:latin typeface="+mn-lt"/>
                <a:ea typeface="+mn-ea"/>
                <a:cs typeface="+mn-cs"/>
              </a:rPr>
              <a:t> Caswell, Women’s Legion, Women’s Army Auxiliary Corps and Queen Mary’s Army Auxiliary Corps, and issued to her next of kin.</a:t>
            </a:r>
          </a:p>
          <a:p>
            <a:r>
              <a:rPr lang="en-US" sz="1200" kern="1200" dirty="0" smtClean="0">
                <a:solidFill>
                  <a:schemeClr val="tx1"/>
                </a:solidFill>
                <a:latin typeface="+mn-lt"/>
                <a:ea typeface="+mn-ea"/>
                <a:cs typeface="+mn-cs"/>
              </a:rPr>
              <a:t>Associated with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Caswell was among nine women who died in an air raid at Abbeville in France on 30 May 1918.</a:t>
            </a:r>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11</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1995-01-23-3</a:t>
            </a:r>
          </a:p>
          <a:p>
            <a:r>
              <a:rPr lang="en-US" sz="1200" kern="1200" dirty="0" smtClean="0">
                <a:solidFill>
                  <a:schemeClr val="tx1"/>
                </a:solidFill>
                <a:latin typeface="+mn-lt"/>
                <a:ea typeface="+mn-ea"/>
                <a:cs typeface="+mn-cs"/>
              </a:rPr>
              <a:t>Photograph of WAACs typing.</a:t>
            </a:r>
          </a:p>
          <a:p>
            <a:r>
              <a:rPr lang="en-US" sz="1200" kern="1200" dirty="0" smtClean="0">
                <a:solidFill>
                  <a:schemeClr val="tx1"/>
                </a:solidFill>
                <a:latin typeface="+mn-lt"/>
                <a:ea typeface="+mn-ea"/>
                <a:cs typeface="+mn-cs"/>
              </a:rPr>
              <a:t>From album containing 55 photographs relating to the Women’s Army Auxiliary Corps, 1917-1918.</a:t>
            </a:r>
          </a:p>
          <a:p>
            <a:r>
              <a:rPr lang="en-US" sz="1200" kern="1200" dirty="0" smtClean="0">
                <a:solidFill>
                  <a:schemeClr val="tx1"/>
                </a:solidFill>
                <a:latin typeface="+mn-lt"/>
                <a:ea typeface="+mn-ea"/>
                <a:cs typeface="+mn-cs"/>
              </a:rPr>
              <a:t>Associated with World War One (1914-1918).</a:t>
            </a:r>
            <a:endParaRPr lang="en-US" dirty="0"/>
          </a:p>
        </p:txBody>
      </p:sp>
      <p:sp>
        <p:nvSpPr>
          <p:cNvPr id="4" name="Slide Number Placeholder 3"/>
          <p:cNvSpPr>
            <a:spLocks noGrp="1"/>
          </p:cNvSpPr>
          <p:nvPr>
            <p:ph type="sldNum" sz="quarter" idx="10"/>
          </p:nvPr>
        </p:nvSpPr>
        <p:spPr/>
        <p:txBody>
          <a:bodyPr/>
          <a:lstStyle/>
          <a:p>
            <a:fld id="{0B744723-638C-3049-8EA7-AFFDB4DE81F8}" type="slidenum">
              <a:rPr lang="en-US" smtClean="0"/>
              <a:t>12</a:t>
            </a:fld>
            <a:endParaRPr lang="en-US"/>
          </a:p>
        </p:txBody>
      </p:sp>
    </p:spTree>
    <p:extLst>
      <p:ext uri="{BB962C8B-B14F-4D97-AF65-F5344CB8AC3E}">
        <p14:creationId xmlns:p14="http://schemas.microsoft.com/office/powerpoint/2010/main" val="102338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1995-01-46-55</a:t>
            </a:r>
            <a:endParaRPr lang="en-US" dirty="0" smtClean="0"/>
          </a:p>
          <a:p>
            <a:r>
              <a:rPr lang="en-US" dirty="0" smtClean="0"/>
              <a:t>Members of the ATS waiting</a:t>
            </a:r>
            <a:r>
              <a:rPr lang="en-US" baseline="0" dirty="0" smtClean="0"/>
              <a:t> in their pay parade.</a:t>
            </a:r>
          </a:p>
          <a:p>
            <a:r>
              <a:rPr lang="en-US" sz="1200" kern="1200" dirty="0" smtClean="0">
                <a:solidFill>
                  <a:schemeClr val="tx1"/>
                </a:solidFill>
                <a:latin typeface="+mn-lt"/>
                <a:ea typeface="+mn-ea"/>
                <a:cs typeface="+mn-cs"/>
              </a:rPr>
              <a:t>From photograph album containing 103 photographs with newspaper cuttings and ephemera relating to the Auxiliary Territorial Service and the Women’s Royal Army Corps, Territorial Army 1939-1951.</a:t>
            </a:r>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13</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2009-06-9-2</a:t>
            </a:r>
          </a:p>
          <a:p>
            <a:r>
              <a:rPr lang="en-US" sz="1200" kern="1200" dirty="0" smtClean="0">
                <a:solidFill>
                  <a:schemeClr val="tx1"/>
                </a:solidFill>
                <a:latin typeface="+mn-lt"/>
                <a:ea typeface="+mn-ea"/>
                <a:cs typeface="+mn-cs"/>
              </a:rPr>
              <a:t>Cap badge, Auxiliary Territorial Service, worn by </a:t>
            </a:r>
            <a:r>
              <a:rPr lang="en-US" sz="1200" kern="1200" dirty="0" err="1" smtClean="0">
                <a:solidFill>
                  <a:schemeClr val="tx1"/>
                </a:solidFill>
                <a:latin typeface="+mn-lt"/>
                <a:ea typeface="+mn-ea"/>
                <a:cs typeface="+mn-cs"/>
              </a:rPr>
              <a:t>Maj</a:t>
            </a:r>
            <a:r>
              <a:rPr lang="en-US" sz="1200" kern="1200" dirty="0" smtClean="0">
                <a:solidFill>
                  <a:schemeClr val="tx1"/>
                </a:solidFill>
                <a:latin typeface="+mn-lt"/>
                <a:ea typeface="+mn-ea"/>
                <a:cs typeface="+mn-cs"/>
              </a:rPr>
              <a:t> Eleanor Joan White, 1939-1951.</a:t>
            </a:r>
          </a:p>
        </p:txBody>
      </p:sp>
      <p:sp>
        <p:nvSpPr>
          <p:cNvPr id="4" name="Slide Number Placeholder 3"/>
          <p:cNvSpPr>
            <a:spLocks noGrp="1"/>
          </p:cNvSpPr>
          <p:nvPr>
            <p:ph type="sldNum" sz="quarter" idx="10"/>
          </p:nvPr>
        </p:nvSpPr>
        <p:spPr/>
        <p:txBody>
          <a:bodyPr/>
          <a:lstStyle/>
          <a:p>
            <a:fld id="{0B744723-638C-3049-8EA7-AFFDB4DE81F8}" type="slidenum">
              <a:rPr lang="en-US" smtClean="0"/>
              <a:t>14</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1993-11-1-133</a:t>
            </a:r>
          </a:p>
          <a:p>
            <a:r>
              <a:rPr lang="en-US" sz="1200" kern="1200" dirty="0" smtClean="0">
                <a:solidFill>
                  <a:schemeClr val="tx1"/>
                </a:solidFill>
                <a:latin typeface="+mn-lt"/>
                <a:ea typeface="+mn-ea"/>
                <a:cs typeface="+mn-cs"/>
              </a:rPr>
              <a:t>A girl can be independent and not be alone You’ll be happy in the WRAC.</a:t>
            </a:r>
          </a:p>
          <a:p>
            <a:r>
              <a:rPr lang="en-US" sz="1200" kern="1200" dirty="0" smtClean="0">
                <a:solidFill>
                  <a:schemeClr val="tx1"/>
                </a:solidFill>
                <a:latin typeface="+mn-lt"/>
                <a:ea typeface="+mn-ea"/>
                <a:cs typeface="+mn-cs"/>
              </a:rPr>
              <a:t>Recruiting poster, Women’s Royal Army Corps, 1960 (c).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photolithograph, artist unknown, published by the War Office, 1960 (c).</a:t>
            </a:r>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15</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1980-06-95-4</a:t>
            </a:r>
          </a:p>
          <a:p>
            <a:r>
              <a:rPr lang="en-US" sz="1200" kern="1200" dirty="0" smtClean="0">
                <a:solidFill>
                  <a:schemeClr val="tx1"/>
                </a:solidFill>
                <a:latin typeface="+mn-lt"/>
                <a:ea typeface="+mn-ea"/>
                <a:cs typeface="+mn-cs"/>
              </a:rPr>
              <a:t>Other ranks’ cap badge, Women’s Royal Army Corps, 1949-1952.</a:t>
            </a:r>
          </a:p>
          <a:p>
            <a:r>
              <a:rPr lang="en-US" sz="1200" kern="1200" dirty="0" smtClean="0">
                <a:solidFill>
                  <a:schemeClr val="tx1"/>
                </a:solidFill>
                <a:latin typeface="+mn-lt"/>
                <a:ea typeface="+mn-ea"/>
                <a:cs typeface="+mn-cs"/>
              </a:rPr>
              <a:t>Gilding metal. A laurel wreath surmounted by a monarchial crown. Within the wreath a pierced white metal lioness rampant facing </a:t>
            </a:r>
            <a:r>
              <a:rPr lang="en-US" sz="1200" kern="1200" dirty="0" err="1" smtClean="0">
                <a:solidFill>
                  <a:schemeClr val="tx1"/>
                </a:solidFill>
                <a:latin typeface="+mn-lt"/>
                <a:ea typeface="+mn-ea"/>
                <a:cs typeface="+mn-cs"/>
              </a:rPr>
              <a:t>dexter</a:t>
            </a:r>
            <a:r>
              <a:rPr lang="en-US" sz="1200" kern="1200" dirty="0" smtClean="0">
                <a:solidFill>
                  <a:schemeClr val="tx1"/>
                </a:solidFill>
                <a:latin typeface="+mn-lt"/>
                <a:ea typeface="+mn-ea"/>
                <a:cs typeface="+mn-cs"/>
              </a:rPr>
              <a:t>. Reverse bears two copper loops and a split pin fitting.</a:t>
            </a:r>
          </a:p>
          <a:p>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16</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2006-10-3-15</a:t>
            </a:r>
          </a:p>
          <a:p>
            <a:r>
              <a:rPr lang="en-US" sz="1200" kern="1200" dirty="0" smtClean="0">
                <a:solidFill>
                  <a:schemeClr val="tx1"/>
                </a:solidFill>
                <a:latin typeface="+mn-lt"/>
                <a:ea typeface="+mn-ea"/>
                <a:cs typeface="+mn-cs"/>
              </a:rPr>
              <a:t>Photograph: A medic renewing the dressing on an injured man’s leg.</a:t>
            </a:r>
          </a:p>
          <a:p>
            <a:r>
              <a:rPr lang="en-US" sz="1200" kern="1200" dirty="0" smtClean="0">
                <a:solidFill>
                  <a:schemeClr val="tx1"/>
                </a:solidFill>
                <a:latin typeface="+mn-lt"/>
                <a:ea typeface="+mn-ea"/>
                <a:cs typeface="+mn-cs"/>
              </a:rPr>
              <a:t>Digital photograph taken by </a:t>
            </a:r>
            <a:r>
              <a:rPr lang="en-US" sz="1200" kern="1200" dirty="0" err="1" smtClean="0">
                <a:solidFill>
                  <a:schemeClr val="tx1"/>
                </a:solidFill>
                <a:latin typeface="+mn-lt"/>
                <a:ea typeface="+mn-ea"/>
                <a:cs typeface="+mn-cs"/>
              </a:rPr>
              <a:t>Cpl</a:t>
            </a:r>
            <a:r>
              <a:rPr lang="en-US" sz="1200" kern="1200" dirty="0" smtClean="0">
                <a:solidFill>
                  <a:schemeClr val="tx1"/>
                </a:solidFill>
                <a:latin typeface="+mn-lt"/>
                <a:ea typeface="+mn-ea"/>
                <a:cs typeface="+mn-cs"/>
              </a:rPr>
              <a:t> Mike Fletcher, Royal Logistic Corps, Helmand Task Force Photographer, 24 May 2006, </a:t>
            </a:r>
            <a:r>
              <a:rPr lang="en-US" sz="1200" kern="1200" dirty="0" err="1" smtClean="0">
                <a:solidFill>
                  <a:schemeClr val="tx1"/>
                </a:solidFill>
                <a:latin typeface="+mn-lt"/>
                <a:ea typeface="+mn-ea"/>
                <a:cs typeface="+mn-cs"/>
              </a:rPr>
              <a:t>Lashkar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Gah</a:t>
            </a:r>
            <a:r>
              <a:rPr lang="en-US" sz="1200" kern="1200" dirty="0" smtClean="0">
                <a:solidFill>
                  <a:schemeClr val="tx1"/>
                </a:solidFill>
                <a:latin typeface="+mn-lt"/>
                <a:ea typeface="+mn-ea"/>
                <a:cs typeface="+mn-cs"/>
              </a:rPr>
              <a:t>, Helmand Province, Afghanistan. </a:t>
            </a:r>
          </a:p>
          <a:p>
            <a:r>
              <a:rPr lang="en-US" sz="1200" kern="1200" dirty="0" smtClean="0">
                <a:solidFill>
                  <a:schemeClr val="tx1"/>
                </a:solidFill>
                <a:latin typeface="+mn-lt"/>
                <a:ea typeface="+mn-ea"/>
                <a:cs typeface="+mn-cs"/>
              </a:rPr>
              <a:t>A  local Afghan  returned to the medical facility at </a:t>
            </a:r>
            <a:r>
              <a:rPr lang="en-US" sz="1200" kern="1200" dirty="0" err="1" smtClean="0">
                <a:solidFill>
                  <a:schemeClr val="tx1"/>
                </a:solidFill>
                <a:latin typeface="+mn-lt"/>
                <a:ea typeface="+mn-ea"/>
                <a:cs typeface="+mn-cs"/>
              </a:rPr>
              <a:t>Lashkar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Gah</a:t>
            </a:r>
            <a:r>
              <a:rPr lang="en-US" sz="1200" kern="1200" dirty="0" smtClean="0">
                <a:solidFill>
                  <a:schemeClr val="tx1"/>
                </a:solidFill>
                <a:latin typeface="+mn-lt"/>
                <a:ea typeface="+mn-ea"/>
                <a:cs typeface="+mn-cs"/>
              </a:rPr>
              <a:t> to have his wound re-dressed and checked. The local man was injured during an incident outside the British compound at </a:t>
            </a:r>
            <a:r>
              <a:rPr lang="en-US" sz="1200" kern="1200" dirty="0" err="1" smtClean="0">
                <a:solidFill>
                  <a:schemeClr val="tx1"/>
                </a:solidFill>
                <a:latin typeface="+mn-lt"/>
                <a:ea typeface="+mn-ea"/>
                <a:cs typeface="+mn-cs"/>
              </a:rPr>
              <a:t>Lashkar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Gah</a:t>
            </a:r>
            <a:r>
              <a:rPr lang="en-US" sz="1200" kern="1200" dirty="0" smtClean="0">
                <a:solidFill>
                  <a:schemeClr val="tx1"/>
                </a:solidFill>
                <a:latin typeface="+mn-lt"/>
                <a:ea typeface="+mn-ea"/>
                <a:cs typeface="+mn-cs"/>
              </a:rPr>
              <a:t>. The medical personnel changed the dressing and the doctor inspected the injury, all was said to be coming along nicely. The medical facility is run by members of 16 CS Med Regt, 16 Air Assault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based in Colchester.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image was taken on Operation HERRICK IV, the UK's deployment into Helmand Province, Southern Afghanistan. Operation HERRICK IV has seen the development of the Helmand Task Force in the province, which has seen the cross Governmental Provincial Reconstruction Team set up in </a:t>
            </a:r>
            <a:r>
              <a:rPr lang="en-US" sz="1200" kern="1200" dirty="0" err="1" smtClean="0">
                <a:solidFill>
                  <a:schemeClr val="tx1"/>
                </a:solidFill>
                <a:latin typeface="+mn-lt"/>
                <a:ea typeface="+mn-ea"/>
                <a:cs typeface="+mn-cs"/>
              </a:rPr>
              <a:t>Lashkar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Gah</a:t>
            </a:r>
            <a:r>
              <a:rPr lang="en-US" sz="1200" kern="1200" dirty="0" smtClean="0">
                <a:solidFill>
                  <a:schemeClr val="tx1"/>
                </a:solidFill>
                <a:latin typeface="+mn-lt"/>
                <a:ea typeface="+mn-ea"/>
                <a:cs typeface="+mn-cs"/>
              </a:rPr>
              <a:t> to help the Afghan Government build strong governmental institutions, security and create jobs. The Task Force was made up of 3,300 troops from the British Military, with the majority being taken from 16 Air Assault Brigade.</a:t>
            </a:r>
          </a:p>
          <a:p>
            <a:r>
              <a:rPr lang="en-US" sz="1200" kern="1200" baseline="0" dirty="0" smtClean="0">
                <a:solidFill>
                  <a:schemeClr val="tx1"/>
                </a:solidFill>
                <a:latin typeface="+mn-lt"/>
                <a:ea typeface="+mn-ea"/>
                <a:cs typeface="+mn-cs"/>
              </a:rPr>
              <a:t>Crown Copyright</a:t>
            </a:r>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17</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2015-11-55-55</a:t>
            </a:r>
          </a:p>
          <a:p>
            <a:r>
              <a:rPr lang="en-US" sz="1200" kern="1200" dirty="0" smtClean="0">
                <a:solidFill>
                  <a:schemeClr val="tx1"/>
                </a:solidFill>
                <a:latin typeface="+mn-lt"/>
                <a:ea typeface="+mn-ea"/>
                <a:cs typeface="+mn-cs"/>
              </a:rPr>
              <a:t>Digital photograph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a:t>
            </a:r>
          </a:p>
          <a:p>
            <a:r>
              <a:rPr lang="en-US" sz="1200" kern="1200" dirty="0" smtClean="0">
                <a:solidFill>
                  <a:schemeClr val="tx1"/>
                </a:solidFill>
                <a:latin typeface="+mn-lt"/>
                <a:ea typeface="+mn-ea"/>
                <a:cs typeface="+mn-cs"/>
              </a:rPr>
              <a:t>From a collection of digital photographs compiled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a:t>
            </a:r>
          </a:p>
          <a:p>
            <a:r>
              <a:rPr lang="en-US" sz="1200" kern="1200" dirty="0" smtClean="0">
                <a:solidFill>
                  <a:schemeClr val="tx1"/>
                </a:solidFill>
                <a:latin typeface="+mn-lt"/>
                <a:ea typeface="+mn-ea"/>
                <a:cs typeface="+mn-cs"/>
              </a:rPr>
              <a:t>Associated with Afghanistan (2001-).</a:t>
            </a:r>
          </a:p>
          <a:p>
            <a:r>
              <a:rPr lang="en-US" sz="1200" kern="1200" smtClean="0">
                <a:solidFill>
                  <a:schemeClr val="tx1"/>
                </a:solidFill>
                <a:latin typeface="+mn-lt"/>
                <a:ea typeface="+mn-ea"/>
                <a:cs typeface="+mn-cs"/>
              </a:rPr>
              <a:t>Crown copyright.</a:t>
            </a:r>
            <a:endParaRPr lang="en-US"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18</a:t>
            </a:fld>
            <a:endParaRPr lang="en-US"/>
          </a:p>
        </p:txBody>
      </p:sp>
    </p:spTree>
    <p:extLst>
      <p:ext uri="{BB962C8B-B14F-4D97-AF65-F5344CB8AC3E}">
        <p14:creationId xmlns:p14="http://schemas.microsoft.com/office/powerpoint/2010/main" val="102338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2015-11-55-171</a:t>
            </a:r>
          </a:p>
          <a:p>
            <a:r>
              <a:rPr lang="en-US" sz="1200" kern="1200" dirty="0" smtClean="0">
                <a:solidFill>
                  <a:schemeClr val="tx1"/>
                </a:solidFill>
                <a:latin typeface="+mn-lt"/>
                <a:ea typeface="+mn-ea"/>
                <a:cs typeface="+mn-cs"/>
              </a:rPr>
              <a:t>Digital photograph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a:t>
            </a:r>
          </a:p>
          <a:p>
            <a:r>
              <a:rPr lang="en-US" sz="1200" kern="1200" dirty="0" smtClean="0">
                <a:solidFill>
                  <a:schemeClr val="tx1"/>
                </a:solidFill>
                <a:latin typeface="+mn-lt"/>
                <a:ea typeface="+mn-ea"/>
                <a:cs typeface="+mn-cs"/>
              </a:rPr>
              <a:t>From a collection of digital photographs compiled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a:t>
            </a:r>
          </a:p>
          <a:p>
            <a:r>
              <a:rPr lang="en-US" sz="1200" kern="1200" dirty="0" smtClean="0">
                <a:solidFill>
                  <a:schemeClr val="tx1"/>
                </a:solidFill>
                <a:latin typeface="+mn-lt"/>
                <a:ea typeface="+mn-ea"/>
                <a:cs typeface="+mn-cs"/>
              </a:rPr>
              <a:t>Associated with Afghanistan (2001-).</a:t>
            </a:r>
          </a:p>
          <a:p>
            <a:r>
              <a:rPr lang="en-US" sz="1200" kern="1200" smtClean="0">
                <a:solidFill>
                  <a:schemeClr val="tx1"/>
                </a:solidFill>
                <a:latin typeface="+mn-lt"/>
                <a:ea typeface="+mn-ea"/>
                <a:cs typeface="+mn-cs"/>
              </a:rPr>
              <a:t>Crown copyright.</a:t>
            </a:r>
            <a:endParaRPr lang="en-US" dirty="0"/>
          </a:p>
        </p:txBody>
      </p:sp>
      <p:sp>
        <p:nvSpPr>
          <p:cNvPr id="4" name="Slide Number Placeholder 3"/>
          <p:cNvSpPr>
            <a:spLocks noGrp="1"/>
          </p:cNvSpPr>
          <p:nvPr>
            <p:ph type="sldNum" sz="quarter" idx="10"/>
          </p:nvPr>
        </p:nvSpPr>
        <p:spPr/>
        <p:txBody>
          <a:bodyPr/>
          <a:lstStyle/>
          <a:p>
            <a:fld id="{0B744723-638C-3049-8EA7-AFFDB4DE81F8}" type="slidenum">
              <a:rPr lang="en-US" smtClean="0"/>
              <a:t>19</a:t>
            </a:fld>
            <a:endParaRPr lang="en-US"/>
          </a:p>
        </p:txBody>
      </p:sp>
    </p:spTree>
    <p:extLst>
      <p:ext uri="{BB962C8B-B14F-4D97-AF65-F5344CB8AC3E}">
        <p14:creationId xmlns:p14="http://schemas.microsoft.com/office/powerpoint/2010/main" val="232234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2</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2016-04-9-164</a:t>
            </a:r>
          </a:p>
          <a:p>
            <a:r>
              <a:rPr lang="en-US" sz="1200" kern="1200" dirty="0" smtClean="0">
                <a:solidFill>
                  <a:schemeClr val="tx1"/>
                </a:solidFill>
                <a:latin typeface="+mn-lt"/>
                <a:ea typeface="+mn-ea"/>
                <a:cs typeface="+mn-cs"/>
              </a:rPr>
              <a:t>Digital photograph taken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 Crown copyright.</a:t>
            </a:r>
          </a:p>
          <a:p>
            <a:r>
              <a:rPr lang="en-US" sz="1200" kern="1200" dirty="0" smtClean="0">
                <a:solidFill>
                  <a:schemeClr val="tx1"/>
                </a:solidFill>
                <a:latin typeface="+mn-lt"/>
                <a:ea typeface="+mn-ea"/>
                <a:cs typeface="+mn-cs"/>
              </a:rPr>
              <a:t>3 Regiment Army Air Corps (AAC) receive the award of the Honorary Freedom of Bury St Edmunds, 22 Jul 2010. Features a parade through the town and  the presentation of medals by HRH The Prince of Wales, Colonel in Chief of the AAC. </a:t>
            </a:r>
          </a:p>
          <a:p>
            <a:r>
              <a:rPr lang="en-US" sz="1200" kern="1200" dirty="0" smtClean="0">
                <a:solidFill>
                  <a:schemeClr val="tx1"/>
                </a:solidFill>
                <a:latin typeface="+mn-lt"/>
                <a:ea typeface="+mn-ea"/>
                <a:cs typeface="+mn-cs"/>
              </a:rPr>
              <a:t>Associated with Operation HERRICK, Afghanistan (2001-).</a:t>
            </a:r>
            <a:endParaRPr lang="en-US" dirty="0"/>
          </a:p>
        </p:txBody>
      </p:sp>
      <p:sp>
        <p:nvSpPr>
          <p:cNvPr id="4" name="Slide Number Placeholder 3"/>
          <p:cNvSpPr>
            <a:spLocks noGrp="1"/>
          </p:cNvSpPr>
          <p:nvPr>
            <p:ph type="sldNum" sz="quarter" idx="10"/>
          </p:nvPr>
        </p:nvSpPr>
        <p:spPr/>
        <p:txBody>
          <a:bodyPr/>
          <a:lstStyle/>
          <a:p>
            <a:fld id="{0B744723-638C-3049-8EA7-AFFDB4DE81F8}" type="slidenum">
              <a:rPr lang="en-US" smtClean="0"/>
              <a:t>3</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2015-11-53-165</a:t>
            </a:r>
          </a:p>
          <a:p>
            <a:r>
              <a:rPr lang="en-US" sz="1200" kern="1200" baseline="0" dirty="0" smtClean="0">
                <a:solidFill>
                  <a:schemeClr val="tx1"/>
                </a:solidFill>
                <a:latin typeface="+mn-lt"/>
                <a:ea typeface="+mn-ea"/>
                <a:cs typeface="+mn-cs"/>
              </a:rPr>
              <a:t>Digital photograph of a musician. She is badged to the Irish Guards. As an infantry unit, the Irish Guards is not open to women in combat roles.</a:t>
            </a:r>
          </a:p>
          <a:p>
            <a:r>
              <a:rPr lang="en-US" sz="1200" kern="1200" dirty="0" smtClean="0">
                <a:solidFill>
                  <a:schemeClr val="tx1"/>
                </a:solidFill>
                <a:latin typeface="+mn-lt"/>
                <a:ea typeface="+mn-ea"/>
                <a:cs typeface="+mn-cs"/>
              </a:rPr>
              <a:t>From a collection of photographs compiled by </a:t>
            </a:r>
            <a:r>
              <a:rPr lang="en-US" sz="1200" kern="1200" dirty="0" err="1" smtClean="0">
                <a:solidFill>
                  <a:schemeClr val="tx1"/>
                </a:solidFill>
                <a:latin typeface="+mn-lt"/>
                <a:ea typeface="+mn-ea"/>
                <a:cs typeface="+mn-cs"/>
              </a:rPr>
              <a:t>Sgt</a:t>
            </a:r>
            <a:r>
              <a:rPr lang="en-US" sz="1200" kern="1200" dirty="0" smtClean="0">
                <a:solidFill>
                  <a:schemeClr val="tx1"/>
                </a:solidFill>
                <a:latin typeface="+mn-lt"/>
                <a:ea typeface="+mn-ea"/>
                <a:cs typeface="+mn-cs"/>
              </a:rPr>
              <a:t> Rupert Frere, Royal Logistic Corps, primarily of British Army units involved in ceremonial duties in London in 2015.</a:t>
            </a:r>
          </a:p>
          <a:p>
            <a:r>
              <a:rPr lang="en-US" sz="1200" kern="1200" baseline="0" dirty="0" smtClean="0">
                <a:solidFill>
                  <a:schemeClr val="tx1"/>
                </a:solidFill>
                <a:latin typeface="+mn-lt"/>
                <a:ea typeface="+mn-ea"/>
                <a:cs typeface="+mn-cs"/>
              </a:rPr>
              <a:t>Crown copyright.</a:t>
            </a:r>
          </a:p>
          <a:p>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4</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2013-06-15-7</a:t>
            </a:r>
          </a:p>
          <a:p>
            <a:r>
              <a:rPr lang="en-US" sz="1200" kern="1200" dirty="0" smtClean="0">
                <a:solidFill>
                  <a:schemeClr val="tx1"/>
                </a:solidFill>
                <a:latin typeface="+mn-lt"/>
                <a:ea typeface="+mn-ea"/>
                <a:cs typeface="+mn-cs"/>
              </a:rPr>
              <a:t>Photograph of a female dog handler and her dog, searching for IEDs in Afghanistan.</a:t>
            </a:r>
          </a:p>
          <a:p>
            <a:r>
              <a:rPr lang="en-US" sz="1200" kern="1200" dirty="0" smtClean="0">
                <a:solidFill>
                  <a:schemeClr val="tx1"/>
                </a:solidFill>
                <a:latin typeface="+mn-lt"/>
                <a:ea typeface="+mn-ea"/>
                <a:cs typeface="+mn-cs"/>
              </a:rPr>
              <a:t>From a collection of multimedia compiled by Royal Army Veterinary Corps.</a:t>
            </a:r>
          </a:p>
          <a:p>
            <a:r>
              <a:rPr lang="en-US" sz="1200" kern="1200" dirty="0" smtClean="0">
                <a:solidFill>
                  <a:schemeClr val="tx1"/>
                </a:solidFill>
                <a:latin typeface="+mn-lt"/>
                <a:ea typeface="+mn-ea"/>
                <a:cs typeface="+mn-cs"/>
              </a:rPr>
              <a:t>Associated with Afghanistan (2001-2014).</a:t>
            </a:r>
          </a:p>
          <a:p>
            <a:r>
              <a:rPr lang="en-US" sz="1200" kern="1200" baseline="0" dirty="0" smtClean="0">
                <a:solidFill>
                  <a:schemeClr val="tx1"/>
                </a:solidFill>
                <a:latin typeface="+mn-lt"/>
                <a:ea typeface="+mn-ea"/>
                <a:cs typeface="+mn-cs"/>
              </a:rPr>
              <a:t>NAM copyright.</a:t>
            </a:r>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5</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2005-01-67-50</a:t>
            </a:r>
          </a:p>
          <a:p>
            <a:r>
              <a:rPr lang="en-US" sz="1200" kern="1200" dirty="0" smtClean="0">
                <a:solidFill>
                  <a:schemeClr val="tx1"/>
                </a:solidFill>
                <a:latin typeface="+mn-lt"/>
                <a:ea typeface="+mn-ea"/>
                <a:cs typeface="+mn-cs"/>
              </a:rPr>
              <a:t>Digital photograph: A female soldier serving with Y Company, The 1st Battalion, Princess of Wales's Royal Regiment, is one of a platoon of soldiers to visit a local Iraqi Police Training facility as part of on going negotiations and assistance provided to the local law enforcement.</a:t>
            </a:r>
          </a:p>
          <a:p>
            <a:r>
              <a:rPr lang="en-US" sz="1200" kern="1200" dirty="0" smtClean="0">
                <a:solidFill>
                  <a:schemeClr val="tx1"/>
                </a:solidFill>
                <a:latin typeface="+mn-lt"/>
                <a:ea typeface="+mn-ea"/>
                <a:cs typeface="+mn-cs"/>
              </a:rPr>
              <a:t>Photographed by WO2 Giles </a:t>
            </a:r>
            <a:r>
              <a:rPr lang="en-US" sz="1200" kern="1200" dirty="0" err="1" smtClean="0">
                <a:solidFill>
                  <a:schemeClr val="tx1"/>
                </a:solidFill>
                <a:latin typeface="+mn-lt"/>
                <a:ea typeface="+mn-ea"/>
                <a:cs typeface="+mn-cs"/>
              </a:rPr>
              <a:t>Penfound</a:t>
            </a:r>
            <a:r>
              <a:rPr lang="en-US" sz="1200" kern="1200" dirty="0" smtClean="0">
                <a:solidFill>
                  <a:schemeClr val="tx1"/>
                </a:solidFill>
                <a:latin typeface="+mn-lt"/>
                <a:ea typeface="+mn-ea"/>
                <a:cs typeface="+mn-cs"/>
              </a:rPr>
              <a:t>, Army Media Operations, Al </a:t>
            </a:r>
            <a:r>
              <a:rPr lang="en-US" sz="1200" kern="1200" dirty="0" err="1" smtClean="0">
                <a:solidFill>
                  <a:schemeClr val="tx1"/>
                </a:solidFill>
                <a:latin typeface="+mn-lt"/>
                <a:ea typeface="+mn-ea"/>
                <a:cs typeface="+mn-cs"/>
              </a:rPr>
              <a:t>Amarah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Maysan</a:t>
            </a:r>
            <a:r>
              <a:rPr lang="en-US" sz="1200" kern="1200" dirty="0" smtClean="0">
                <a:solidFill>
                  <a:schemeClr val="tx1"/>
                </a:solidFill>
                <a:latin typeface="+mn-lt"/>
                <a:ea typeface="+mn-ea"/>
                <a:cs typeface="+mn-cs"/>
              </a:rPr>
              <a:t>, southern Iraq, Operation TELIC 4, 4 July 2004.</a:t>
            </a:r>
          </a:p>
          <a:p>
            <a:r>
              <a:rPr lang="en-US" sz="1200" kern="1200" dirty="0" smtClean="0">
                <a:solidFill>
                  <a:schemeClr val="tx1"/>
                </a:solidFill>
                <a:latin typeface="+mn-lt"/>
                <a:ea typeface="+mn-ea"/>
                <a:cs typeface="+mn-cs"/>
              </a:rPr>
              <a:t>Crown Copyright.</a:t>
            </a:r>
          </a:p>
          <a:p>
            <a:r>
              <a:rPr lang="en-US" sz="1200" kern="1200" dirty="0" smtClean="0">
                <a:solidFill>
                  <a:schemeClr val="tx1"/>
                </a:solidFill>
                <a:latin typeface="+mn-lt"/>
                <a:ea typeface="+mn-ea"/>
                <a:cs typeface="+mn-cs"/>
              </a:rPr>
              <a:t>Note from photographer: The Iraqi police were extremely hospitable and friendly and see the female members of the British unit as something of a curiosity. Perhaps because of her rarity value she became somewhat crowded by the Iraqi men to the point where I asked if she needed me to fend them off and protect her. Her reply was something like "don't worry Sir I can handle them" and indeed she did.</a:t>
            </a:r>
            <a:endParaRPr lang="en-US" dirty="0"/>
          </a:p>
        </p:txBody>
      </p:sp>
      <p:sp>
        <p:nvSpPr>
          <p:cNvPr id="4" name="Slide Number Placeholder 3"/>
          <p:cNvSpPr>
            <a:spLocks noGrp="1"/>
          </p:cNvSpPr>
          <p:nvPr>
            <p:ph type="sldNum" sz="quarter" idx="10"/>
          </p:nvPr>
        </p:nvSpPr>
        <p:spPr/>
        <p:txBody>
          <a:bodyPr/>
          <a:lstStyle/>
          <a:p>
            <a:fld id="{0B744723-638C-3049-8EA7-AFFDB4DE81F8}" type="slidenum">
              <a:rPr lang="en-US" smtClean="0"/>
              <a:t>6</a:t>
            </a:fld>
            <a:endParaRPr lang="en-US"/>
          </a:p>
        </p:txBody>
      </p:sp>
    </p:spTree>
    <p:extLst>
      <p:ext uri="{BB962C8B-B14F-4D97-AF65-F5344CB8AC3E}">
        <p14:creationId xmlns:p14="http://schemas.microsoft.com/office/powerpoint/2010/main" val="102338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2013-02-13-328</a:t>
            </a:r>
            <a:endParaRPr lang="en-US" dirty="0" smtClean="0"/>
          </a:p>
          <a:p>
            <a:r>
              <a:rPr lang="en-US" dirty="0" smtClean="0"/>
              <a:t>A</a:t>
            </a:r>
            <a:r>
              <a:rPr lang="en-US" baseline="0" dirty="0" smtClean="0"/>
              <a:t> female dog handler from the Royal Army Veterinary Corps and a searcher from the Corps of Royal Engineers pose for a photograph while out on a task.</a:t>
            </a:r>
          </a:p>
          <a:p>
            <a:r>
              <a:rPr lang="en-US" sz="1200" kern="1200" dirty="0" smtClean="0">
                <a:solidFill>
                  <a:schemeClr val="tx1"/>
                </a:solidFill>
                <a:latin typeface="+mn-lt"/>
                <a:ea typeface="+mn-ea"/>
                <a:cs typeface="+mn-cs"/>
              </a:rPr>
              <a:t>Digital photograph from a collection of 797 digital photographs and 51 digital films relating to the service of 61 Field Squadron, 33 Regiment (Explosive Ordnance Disposal), Royal Engineers, dealing with improvised explosive devices (IEDs) in Afghanistan. Associated with Operation HERRICK, Afghanistan (2001-2014) 2004- .</a:t>
            </a:r>
          </a:p>
        </p:txBody>
      </p:sp>
      <p:sp>
        <p:nvSpPr>
          <p:cNvPr id="4" name="Slide Number Placeholder 3"/>
          <p:cNvSpPr>
            <a:spLocks noGrp="1"/>
          </p:cNvSpPr>
          <p:nvPr>
            <p:ph type="sldNum" sz="quarter" idx="10"/>
          </p:nvPr>
        </p:nvSpPr>
        <p:spPr/>
        <p:txBody>
          <a:bodyPr/>
          <a:lstStyle/>
          <a:p>
            <a:fld id="{0B744723-638C-3049-8EA7-AFFDB4DE81F8}" type="slidenum">
              <a:rPr lang="en-US" smtClean="0"/>
              <a:t>7</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2006-10-3-222</a:t>
            </a:r>
          </a:p>
          <a:p>
            <a:r>
              <a:rPr lang="en-US" sz="1200" kern="1200" dirty="0" smtClean="0">
                <a:solidFill>
                  <a:schemeClr val="tx1"/>
                </a:solidFill>
                <a:latin typeface="+mn-lt"/>
                <a:ea typeface="+mn-ea"/>
                <a:cs typeface="+mn-cs"/>
              </a:rPr>
              <a:t>Photograph: 2/Lt Hannah Bedford, Royal Logistic Corps, in a fire position at </a:t>
            </a:r>
            <a:r>
              <a:rPr lang="en-US" sz="1200" kern="1200" dirty="0" err="1" smtClean="0">
                <a:solidFill>
                  <a:schemeClr val="tx1"/>
                </a:solidFill>
                <a:latin typeface="+mn-lt"/>
                <a:ea typeface="+mn-ea"/>
                <a:cs typeface="+mn-cs"/>
              </a:rPr>
              <a:t>Lashkar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Crown copyright.</a:t>
            </a:r>
          </a:p>
          <a:p>
            <a:r>
              <a:rPr lang="en-US" sz="1200" kern="1200" dirty="0" smtClean="0">
                <a:solidFill>
                  <a:schemeClr val="tx1"/>
                </a:solidFill>
                <a:latin typeface="+mn-lt"/>
                <a:ea typeface="+mn-ea"/>
                <a:cs typeface="+mn-cs"/>
              </a:rPr>
              <a:t>Digital photograph taken by </a:t>
            </a:r>
            <a:r>
              <a:rPr lang="en-US" sz="1200" kern="1200" dirty="0" err="1" smtClean="0">
                <a:solidFill>
                  <a:schemeClr val="tx1"/>
                </a:solidFill>
                <a:latin typeface="+mn-lt"/>
                <a:ea typeface="+mn-ea"/>
                <a:cs typeface="+mn-cs"/>
              </a:rPr>
              <a:t>Cpl</a:t>
            </a:r>
            <a:r>
              <a:rPr lang="en-US" sz="1200" kern="1200" dirty="0" smtClean="0">
                <a:solidFill>
                  <a:schemeClr val="tx1"/>
                </a:solidFill>
                <a:latin typeface="+mn-lt"/>
                <a:ea typeface="+mn-ea"/>
                <a:cs typeface="+mn-cs"/>
              </a:rPr>
              <a:t> Mike Fletcher, Royal Logistic Corps, Helmand Task Force Photographer, Helmand Province, Afghanistan, 10 Aug 2006. From a CD of 309 images.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2/Lt Hannah Bedford, 22, 13 Air Assault Brigade, Royal Logistic Corps, from Reading. 2/ Lt Bedford and her brother, 2/Lt Simon Bedford, 24, 3rd Battalion Parachute Regiment, were both on tour in Afghanistan on Operation HERRICK IV.</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image was taken on Operation HERRICK IV, the UK's deployment into Helmand Province, Southern Afghanistan. Operation HERRICK IV has seen the development of the Helmand Task Force in the province, which has seen the cross Governmental Provincial Reconstruction Team set up in </a:t>
            </a:r>
            <a:r>
              <a:rPr lang="en-US" sz="1200" kern="1200" dirty="0" err="1" smtClean="0">
                <a:solidFill>
                  <a:schemeClr val="tx1"/>
                </a:solidFill>
                <a:latin typeface="+mn-lt"/>
                <a:ea typeface="+mn-ea"/>
                <a:cs typeface="+mn-cs"/>
              </a:rPr>
              <a:t>Lashkar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Gah</a:t>
            </a:r>
            <a:r>
              <a:rPr lang="en-US" sz="1200" kern="1200" dirty="0" smtClean="0">
                <a:solidFill>
                  <a:schemeClr val="tx1"/>
                </a:solidFill>
                <a:latin typeface="+mn-lt"/>
                <a:ea typeface="+mn-ea"/>
                <a:cs typeface="+mn-cs"/>
              </a:rPr>
              <a:t> to help the Afghan Government build strong governmental institutions, security and create jobs. The Task Force was made up of 3,300 troops from the British Military, with the majority being taken from 16 Air Assault Brigade.</a:t>
            </a:r>
            <a:endParaRPr lang="en-US" baseline="0" dirty="0" smtClean="0"/>
          </a:p>
        </p:txBody>
      </p:sp>
      <p:sp>
        <p:nvSpPr>
          <p:cNvPr id="4" name="Slide Number Placeholder 3"/>
          <p:cNvSpPr>
            <a:spLocks noGrp="1"/>
          </p:cNvSpPr>
          <p:nvPr>
            <p:ph type="sldNum" sz="quarter" idx="10"/>
          </p:nvPr>
        </p:nvSpPr>
        <p:spPr/>
        <p:txBody>
          <a:bodyPr/>
          <a:lstStyle/>
          <a:p>
            <a:fld id="{0B744723-638C-3049-8EA7-AFFDB4DE81F8}" type="slidenum">
              <a:rPr lang="en-US" smtClean="0"/>
              <a:t>8</a:t>
            </a:fld>
            <a:endParaRPr lang="en-US"/>
          </a:p>
        </p:txBody>
      </p:sp>
    </p:spTree>
    <p:extLst>
      <p:ext uri="{BB962C8B-B14F-4D97-AF65-F5344CB8AC3E}">
        <p14:creationId xmlns:p14="http://schemas.microsoft.com/office/powerpoint/2010/main" val="107591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NAM. 1994-07-279-84</a:t>
            </a:r>
          </a:p>
          <a:p>
            <a:r>
              <a:rPr lang="en-US" sz="1200" kern="1200" dirty="0" smtClean="0">
                <a:solidFill>
                  <a:schemeClr val="tx1"/>
                </a:solidFill>
                <a:latin typeface="+mn-lt"/>
                <a:ea typeface="+mn-ea"/>
                <a:cs typeface="+mn-cs"/>
              </a:rPr>
              <a:t>Photograph of women operating predictors and range finders on an anti-aircraft battery. The man to the rear of the picture is operating the</a:t>
            </a:r>
            <a:r>
              <a:rPr lang="en-US" sz="1200" kern="1200" baseline="0" dirty="0" smtClean="0">
                <a:solidFill>
                  <a:schemeClr val="tx1"/>
                </a:solidFill>
                <a:latin typeface="+mn-lt"/>
                <a:ea typeface="+mn-ea"/>
                <a:cs typeface="+mn-cs"/>
              </a:rPr>
              <a:t> light machine gun.</a:t>
            </a:r>
          </a:p>
          <a:p>
            <a:r>
              <a:rPr lang="en-US" sz="1200" kern="1200" baseline="0" dirty="0" smtClean="0">
                <a:solidFill>
                  <a:schemeClr val="tx1"/>
                </a:solidFill>
                <a:latin typeface="+mn-lt"/>
                <a:ea typeface="+mn-ea"/>
                <a:cs typeface="+mn-cs"/>
              </a:rPr>
              <a:t>This photograph is</a:t>
            </a:r>
            <a:r>
              <a:rPr lang="en-US" sz="1200" kern="1200" dirty="0" smtClean="0">
                <a:solidFill>
                  <a:schemeClr val="tx1"/>
                </a:solidFill>
                <a:latin typeface="+mn-lt"/>
                <a:ea typeface="+mn-ea"/>
                <a:cs typeface="+mn-cs"/>
              </a:rPr>
              <a:t> one of 68 showing technical scenes associated with Auxiliary Territorial Service personnel, including the operation of predictors, range finders, height-fighters, sound detectors, </a:t>
            </a:r>
            <a:r>
              <a:rPr lang="en-US" sz="1200" kern="1200" dirty="0" err="1" smtClean="0">
                <a:solidFill>
                  <a:schemeClr val="tx1"/>
                </a:solidFill>
                <a:latin typeface="+mn-lt"/>
                <a:ea typeface="+mn-ea"/>
                <a:cs typeface="+mn-cs"/>
              </a:rPr>
              <a:t>kine</a:t>
            </a:r>
            <a:r>
              <a:rPr lang="en-US" sz="1200" kern="1200" dirty="0" smtClean="0">
                <a:solidFill>
                  <a:schemeClr val="tx1"/>
                </a:solidFill>
                <a:latin typeface="+mn-lt"/>
                <a:ea typeface="+mn-ea"/>
                <a:cs typeface="+mn-cs"/>
              </a:rPr>
              <a:t>-theodolites, search lights and the control room, 1939-1945.</a:t>
            </a:r>
          </a:p>
          <a:p>
            <a:r>
              <a:rPr lang="en-US" sz="1200" kern="1200" dirty="0" smtClean="0">
                <a:solidFill>
                  <a:schemeClr val="tx1"/>
                </a:solidFill>
                <a:latin typeface="+mn-lt"/>
                <a:ea typeface="+mn-ea"/>
                <a:cs typeface="+mn-cs"/>
              </a:rPr>
              <a:t>From a collection of 300 photographs relating to the role played by Auxiliary Territorial Service personnel in anti-aircraft operations and as Experimental Gunnery Assistants.</a:t>
            </a:r>
          </a:p>
        </p:txBody>
      </p:sp>
      <p:sp>
        <p:nvSpPr>
          <p:cNvPr id="4" name="Slide Number Placeholder 3"/>
          <p:cNvSpPr>
            <a:spLocks noGrp="1"/>
          </p:cNvSpPr>
          <p:nvPr>
            <p:ph type="sldNum" sz="quarter" idx="10"/>
          </p:nvPr>
        </p:nvSpPr>
        <p:spPr/>
        <p:txBody>
          <a:bodyPr/>
          <a:lstStyle/>
          <a:p>
            <a:fld id="{0B744723-638C-3049-8EA7-AFFDB4DE81F8}" type="slidenum">
              <a:rPr lang="en-US" smtClean="0"/>
              <a:t>9</a:t>
            </a:fld>
            <a:endParaRPr lang="en-US"/>
          </a:p>
        </p:txBody>
      </p:sp>
    </p:spTree>
    <p:extLst>
      <p:ext uri="{BB962C8B-B14F-4D97-AF65-F5344CB8AC3E}">
        <p14:creationId xmlns:p14="http://schemas.microsoft.com/office/powerpoint/2010/main" val="102338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234BACF-62DD-FB4C-9445-89BECE15F735}"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379531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234BACF-62DD-FB4C-9445-89BECE15F735}"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384729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234BACF-62DD-FB4C-9445-89BECE15F735}"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401541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234BACF-62DD-FB4C-9445-89BECE15F735}"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131798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234BACF-62DD-FB4C-9445-89BECE15F735}"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273958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234BACF-62DD-FB4C-9445-89BECE15F735}"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383444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234BACF-62DD-FB4C-9445-89BECE15F735}" type="datetimeFigureOut">
              <a:rPr lang="en-US" smtClean="0"/>
              <a:t>2/22/17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209068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234BACF-62DD-FB4C-9445-89BECE15F735}" type="datetimeFigureOut">
              <a:rPr lang="en-US" smtClean="0"/>
              <a:t>2/22/17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257009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BACF-62DD-FB4C-9445-89BECE15F735}" type="datetimeFigureOut">
              <a:rPr lang="en-US" smtClean="0"/>
              <a:t>2/22/17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19838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234BACF-62DD-FB4C-9445-89BECE15F735}"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249399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234BACF-62DD-FB4C-9445-89BECE15F735}"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9B0C-A818-8A40-907D-4B0A349C885A}" type="slidenum">
              <a:rPr lang="en-US" smtClean="0"/>
              <a:t>‹#›</a:t>
            </a:fld>
            <a:endParaRPr lang="en-US"/>
          </a:p>
        </p:txBody>
      </p:sp>
    </p:spTree>
    <p:extLst>
      <p:ext uri="{BB962C8B-B14F-4D97-AF65-F5344CB8AC3E}">
        <p14:creationId xmlns:p14="http://schemas.microsoft.com/office/powerpoint/2010/main" val="4231513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BACF-62DD-FB4C-9445-89BECE15F735}" type="datetimeFigureOut">
              <a:rPr lang="en-US" smtClean="0"/>
              <a:t>2/22/17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69B0C-A818-8A40-907D-4B0A349C885A}" type="slidenum">
              <a:rPr lang="en-US" smtClean="0"/>
              <a:t>‹#›</a:t>
            </a:fld>
            <a:endParaRPr lang="en-US"/>
          </a:p>
        </p:txBody>
      </p:sp>
    </p:spTree>
    <p:extLst>
      <p:ext uri="{BB962C8B-B14F-4D97-AF65-F5344CB8AC3E}">
        <p14:creationId xmlns:p14="http://schemas.microsoft.com/office/powerpoint/2010/main" val="313347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7.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9.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6507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083808"/>
          </a:xfrm>
          <a:prstGeom prst="rect">
            <a:avLst/>
          </a:prstGeom>
        </p:spPr>
      </p:pic>
      <p:sp>
        <p:nvSpPr>
          <p:cNvPr id="4" name="Rectangle 3"/>
          <p:cNvSpPr/>
          <p:nvPr/>
        </p:nvSpPr>
        <p:spPr>
          <a:xfrm>
            <a:off x="0" y="4064000"/>
            <a:ext cx="7213600" cy="1267933"/>
          </a:xfrm>
          <a:prstGeom prst="rect">
            <a:avLst/>
          </a:prstGeom>
          <a:gradFill flip="none" rotWithShape="1">
            <a:gsLst>
              <a:gs pos="0">
                <a:schemeClr val="bg1">
                  <a:alpha val="60000"/>
                </a:schemeClr>
              </a:gs>
              <a:gs pos="59000">
                <a:schemeClr val="bg1"/>
              </a:gs>
            </a:gsLst>
            <a:lin ang="2700000" scaled="1"/>
            <a:tileRect/>
          </a:gradFill>
          <a:ln>
            <a:gradFill flip="none" rotWithShape="1">
              <a:gsLst>
                <a:gs pos="1000">
                  <a:schemeClr val="bg1">
                    <a:alpha val="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lIns="180000" tIns="0" rtlCol="0" anchor="ctr"/>
          <a:lstStyle/>
          <a:p>
            <a:r>
              <a:rPr lang="en-US" sz="3200" b="1" dirty="0" smtClean="0">
                <a:solidFill>
                  <a:schemeClr val="tx1"/>
                </a:solidFill>
                <a:latin typeface="Arial"/>
                <a:cs typeface="Arial"/>
              </a:rPr>
              <a:t>Should women be allowed to serve in equal combat roles in the Army?</a:t>
            </a:r>
            <a:endParaRPr lang="en-US" sz="2000" b="1" dirty="0">
              <a:solidFill>
                <a:schemeClr val="tx1"/>
              </a:solidFill>
              <a:latin typeface="Arial"/>
              <a:cs typeface="Arial"/>
            </a:endParaRPr>
          </a:p>
        </p:txBody>
      </p:sp>
      <p:pic>
        <p:nvPicPr>
          <p:cNvPr id="5" name="Picture 4" descr="bann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2" name="Picture 11" descr="TAKEAVIEWONSO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104161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0"/>
            <a:ext cx="4953000" cy="1145485"/>
          </a:xfrm>
        </p:spPr>
        <p:txBody>
          <a:bodyPr>
            <a:noAutofit/>
          </a:bodyPr>
          <a:lstStyle/>
          <a:p>
            <a:pPr algn="l"/>
            <a:r>
              <a:rPr lang="en-US" sz="3200" b="1" dirty="0" smtClean="0">
                <a:latin typeface="Arial"/>
                <a:cs typeface="Arial"/>
              </a:rPr>
              <a:t>First women in the Army – the WAAC</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sp>
        <p:nvSpPr>
          <p:cNvPr id="11" name="Rectangle 10"/>
          <p:cNvSpPr/>
          <p:nvPr/>
        </p:nvSpPr>
        <p:spPr>
          <a:xfrm>
            <a:off x="4191000" y="1310585"/>
            <a:ext cx="4456760" cy="3477875"/>
          </a:xfrm>
          <a:prstGeom prst="rect">
            <a:avLst/>
          </a:prstGeom>
        </p:spPr>
        <p:txBody>
          <a:bodyPr wrap="square">
            <a:spAutoFit/>
          </a:bodyPr>
          <a:lstStyle/>
          <a:p>
            <a:r>
              <a:rPr lang="en-GB" sz="2200" dirty="0">
                <a:latin typeface="Arial"/>
                <a:cs typeface="Arial"/>
              </a:rPr>
              <a:t>In 1917, as the First World War drained Britain’s manpower, the Women’s Army Auxiliary Corps (WAAC) were </a:t>
            </a:r>
            <a:r>
              <a:rPr lang="en-GB" sz="2200" dirty="0" smtClean="0">
                <a:latin typeface="Arial"/>
                <a:cs typeface="Arial"/>
              </a:rPr>
              <a:t>formed.</a:t>
            </a:r>
          </a:p>
          <a:p>
            <a:endParaRPr lang="en-GB" sz="2200" dirty="0">
              <a:latin typeface="Arial"/>
              <a:cs typeface="Arial"/>
            </a:endParaRPr>
          </a:p>
          <a:p>
            <a:r>
              <a:rPr lang="en-GB" sz="2200" dirty="0">
                <a:latin typeface="Arial"/>
                <a:cs typeface="Arial"/>
              </a:rPr>
              <a:t>Women volunteered to carry out a number of jobs which up until then had been performed by male soldiers. These men could then be released for combat </a:t>
            </a:r>
            <a:r>
              <a:rPr lang="en-GB" sz="2200" dirty="0" smtClean="0">
                <a:latin typeface="Arial"/>
                <a:cs typeface="Arial"/>
              </a:rPr>
              <a:t>roles.</a:t>
            </a:r>
            <a:endParaRPr lang="en-GB" sz="2200" dirty="0">
              <a:latin typeface="Arial"/>
              <a:cs typeface="Arial"/>
            </a:endParaRPr>
          </a:p>
        </p:txBody>
      </p:sp>
      <p:pic>
        <p:nvPicPr>
          <p:cNvPr id="9" name="Picture 2" descr="Recruiting poster, Women's Army Auxiliary Corps, 1918 (c)"/>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0"/>
            <a:ext cx="4000500" cy="5891827"/>
          </a:xfrm>
          <a:prstGeom prst="rect">
            <a:avLst/>
          </a:prstGeom>
          <a:noFill/>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1206007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
            <a:ext cx="3886200" cy="787399"/>
          </a:xfrm>
        </p:spPr>
        <p:txBody>
          <a:bodyPr>
            <a:noAutofit/>
          </a:bodyPr>
          <a:lstStyle/>
          <a:p>
            <a:pPr algn="l"/>
            <a:r>
              <a:rPr lang="en-US" sz="3200" b="1" dirty="0" smtClean="0">
                <a:latin typeface="Arial"/>
                <a:cs typeface="Arial"/>
              </a:rPr>
              <a:t>Equality?</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sp>
        <p:nvSpPr>
          <p:cNvPr id="11" name="Rectangle 10"/>
          <p:cNvSpPr/>
          <p:nvPr/>
        </p:nvSpPr>
        <p:spPr>
          <a:xfrm>
            <a:off x="5257800" y="840685"/>
            <a:ext cx="3594100" cy="4154983"/>
          </a:xfrm>
          <a:prstGeom prst="rect">
            <a:avLst/>
          </a:prstGeom>
        </p:spPr>
        <p:txBody>
          <a:bodyPr wrap="square">
            <a:spAutoFit/>
          </a:bodyPr>
          <a:lstStyle/>
          <a:p>
            <a:r>
              <a:rPr lang="en-GB" sz="2200" dirty="0" smtClean="0">
                <a:latin typeface="Arial"/>
                <a:cs typeface="Arial"/>
              </a:rPr>
              <a:t>Women</a:t>
            </a:r>
            <a:r>
              <a:rPr lang="en-GB" sz="2200" dirty="0">
                <a:latin typeface="Arial"/>
                <a:cs typeface="Arial"/>
              </a:rPr>
              <a:t> </a:t>
            </a:r>
            <a:r>
              <a:rPr lang="en-GB" sz="2200" dirty="0" smtClean="0">
                <a:latin typeface="Arial"/>
                <a:cs typeface="Arial"/>
              </a:rPr>
              <a:t>were </a:t>
            </a:r>
            <a:r>
              <a:rPr lang="en-GB" sz="2200" dirty="0">
                <a:latin typeface="Arial"/>
                <a:cs typeface="Arial"/>
              </a:rPr>
              <a:t>paid less than a man doing the same </a:t>
            </a:r>
            <a:r>
              <a:rPr lang="en-GB" sz="2200" dirty="0" smtClean="0">
                <a:latin typeface="Arial"/>
                <a:cs typeface="Arial"/>
              </a:rPr>
              <a:t>work.</a:t>
            </a:r>
            <a:endParaRPr lang="en-GB" sz="2200" dirty="0">
              <a:latin typeface="Arial"/>
              <a:cs typeface="Arial"/>
            </a:endParaRPr>
          </a:p>
          <a:p>
            <a:endParaRPr lang="en-GB" sz="2200" dirty="0" smtClean="0">
              <a:latin typeface="Arial"/>
              <a:cs typeface="Arial"/>
            </a:endParaRPr>
          </a:p>
          <a:p>
            <a:r>
              <a:rPr lang="en-GB" sz="2200" dirty="0" smtClean="0">
                <a:latin typeface="Arial"/>
                <a:cs typeface="Arial"/>
              </a:rPr>
              <a:t>The </a:t>
            </a:r>
            <a:r>
              <a:rPr lang="en-GB" sz="2200" dirty="0">
                <a:latin typeface="Arial"/>
                <a:cs typeface="Arial"/>
              </a:rPr>
              <a:t>WAAC also shared some of the dangers of their male colleagues. Air raids on the camps and depots were frequent and in one, on 30 May 1918, nine women died in an air raid, with six </a:t>
            </a:r>
            <a:r>
              <a:rPr lang="en-GB" sz="2200" dirty="0" smtClean="0">
                <a:latin typeface="Arial"/>
                <a:cs typeface="Arial"/>
              </a:rPr>
              <a:t>wounded.</a:t>
            </a:r>
            <a:endParaRPr lang="en-GB" sz="2200" dirty="0">
              <a:latin typeface="Arial"/>
              <a:cs typeface="Arial"/>
            </a:endParaRPr>
          </a:p>
        </p:txBody>
      </p:sp>
      <p:pic>
        <p:nvPicPr>
          <p:cNvPr id="8" name="Picture 7" descr="148155.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5330638" cy="5334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1445087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men's Army Auxiliary Corps typing pool, 1918 (c)"/>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283700" cy="6858000"/>
          </a:xfrm>
          <a:prstGeom prst="rect">
            <a:avLst/>
          </a:prstGeom>
          <a:noFill/>
        </p:spPr>
      </p:pic>
      <p:sp>
        <p:nvSpPr>
          <p:cNvPr id="5" name="Rectangle 4"/>
          <p:cNvSpPr/>
          <p:nvPr/>
        </p:nvSpPr>
        <p:spPr>
          <a:xfrm>
            <a:off x="0" y="5046132"/>
            <a:ext cx="7874000" cy="1138768"/>
          </a:xfrm>
          <a:prstGeom prst="rect">
            <a:avLst/>
          </a:prstGeom>
          <a:gradFill flip="none" rotWithShape="1">
            <a:gsLst>
              <a:gs pos="0">
                <a:schemeClr val="bg1">
                  <a:alpha val="60000"/>
                </a:schemeClr>
              </a:gs>
              <a:gs pos="59000">
                <a:schemeClr val="bg1"/>
              </a:gs>
            </a:gsLst>
            <a:lin ang="2700000" scaled="1"/>
            <a:tileRect/>
          </a:gradFill>
          <a:ln>
            <a:gradFill flip="none" rotWithShape="1">
              <a:gsLst>
                <a:gs pos="1000">
                  <a:schemeClr val="bg1">
                    <a:alpha val="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lIns="180000" tIns="0" rtlCol="0" anchor="ctr"/>
          <a:lstStyle/>
          <a:p>
            <a:r>
              <a:rPr lang="en-US" sz="3200" b="1" dirty="0" smtClean="0">
                <a:solidFill>
                  <a:schemeClr val="tx1"/>
                </a:solidFill>
                <a:latin typeface="Arial"/>
                <a:cs typeface="Arial"/>
              </a:rPr>
              <a:t>What were public opinions of women’s service?</a:t>
            </a:r>
            <a:endParaRPr lang="en-US" sz="2000" b="1" dirty="0">
              <a:solidFill>
                <a:schemeClr val="tx1"/>
              </a:solidFill>
              <a:latin typeface="Arial"/>
              <a:cs typeface="Arial"/>
            </a:endParaRPr>
          </a:p>
        </p:txBody>
      </p:sp>
    </p:spTree>
    <p:extLst>
      <p:ext uri="{BB962C8B-B14F-4D97-AF65-F5344CB8AC3E}">
        <p14:creationId xmlns:p14="http://schemas.microsoft.com/office/powerpoint/2010/main" val="235271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36" y="63501"/>
            <a:ext cx="4799563" cy="774700"/>
          </a:xfrm>
        </p:spPr>
        <p:txBody>
          <a:bodyPr>
            <a:noAutofit/>
          </a:bodyPr>
          <a:lstStyle/>
          <a:p>
            <a:pPr algn="l"/>
            <a:r>
              <a:rPr lang="en-US" sz="3200" b="1" dirty="0" smtClean="0">
                <a:latin typeface="Arial"/>
                <a:cs typeface="Arial"/>
              </a:rPr>
              <a:t>The ATS</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sp>
        <p:nvSpPr>
          <p:cNvPr id="8" name="Content Placeholder 2"/>
          <p:cNvSpPr>
            <a:spLocks noGrp="1"/>
          </p:cNvSpPr>
          <p:nvPr>
            <p:ph sz="half" idx="1"/>
          </p:nvPr>
        </p:nvSpPr>
        <p:spPr>
          <a:xfrm>
            <a:off x="4344437" y="1086128"/>
            <a:ext cx="4654751" cy="3234590"/>
          </a:xfrm>
        </p:spPr>
        <p:txBody>
          <a:bodyPr>
            <a:noAutofit/>
          </a:bodyPr>
          <a:lstStyle/>
          <a:p>
            <a:pPr marL="0" indent="0">
              <a:buNone/>
            </a:pPr>
            <a:r>
              <a:rPr lang="en-GB" sz="2200" dirty="0" smtClean="0">
                <a:latin typeface="Arial"/>
                <a:cs typeface="Arial"/>
              </a:rPr>
              <a:t>The Auxiliary Territorial Service (ATS) was formed in 1938.</a:t>
            </a:r>
          </a:p>
          <a:p>
            <a:pPr marL="0" indent="0">
              <a:buNone/>
            </a:pPr>
            <a:endParaRPr lang="en-GB" sz="1400" dirty="0" smtClean="0">
              <a:latin typeface="Arial"/>
              <a:cs typeface="Arial"/>
            </a:endParaRPr>
          </a:p>
          <a:p>
            <a:pPr marL="0" indent="0">
              <a:buNone/>
            </a:pPr>
            <a:r>
              <a:rPr lang="en-GB" sz="2200" dirty="0" smtClean="0">
                <a:latin typeface="Arial"/>
                <a:cs typeface="Arial"/>
              </a:rPr>
              <a:t>Women were conscripted for war service from December 1941.</a:t>
            </a:r>
          </a:p>
          <a:p>
            <a:endParaRPr lang="en-GB" sz="2000" dirty="0" smtClean="0"/>
          </a:p>
          <a:p>
            <a:pPr>
              <a:buNone/>
            </a:pPr>
            <a:endParaRPr lang="en-GB" sz="800" i="1" dirty="0" smtClean="0"/>
          </a:p>
          <a:p>
            <a:pPr>
              <a:buNone/>
            </a:pPr>
            <a:r>
              <a:rPr lang="en-GB" sz="2000" i="1" dirty="0" smtClean="0"/>
              <a:t>	</a:t>
            </a:r>
            <a:endParaRPr lang="en-GB" sz="800" dirty="0" smtClean="0"/>
          </a:p>
        </p:txBody>
      </p:sp>
      <p:sp>
        <p:nvSpPr>
          <p:cNvPr id="12" name="TextBox 11"/>
          <p:cNvSpPr txBox="1"/>
          <p:nvPr/>
        </p:nvSpPr>
        <p:spPr>
          <a:xfrm>
            <a:off x="4344437" y="3137347"/>
            <a:ext cx="4654751" cy="2000548"/>
          </a:xfrm>
          <a:prstGeom prst="rect">
            <a:avLst/>
          </a:prstGeom>
          <a:solidFill>
            <a:srgbClr val="C68D3B"/>
          </a:solidFill>
        </p:spPr>
        <p:txBody>
          <a:bodyPr wrap="square" rtlCol="0">
            <a:spAutoFit/>
          </a:bodyPr>
          <a:lstStyle/>
          <a:p>
            <a:pPr>
              <a:buNone/>
            </a:pPr>
            <a:r>
              <a:rPr lang="en-GB" sz="2200" dirty="0" smtClean="0">
                <a:solidFill>
                  <a:srgbClr val="000000"/>
                </a:solidFill>
                <a:latin typeface="Arial"/>
                <a:cs typeface="Arial"/>
              </a:rPr>
              <a:t>“In April 1941, the members of the ATS were given full military status, although they continued to be paid two-thirds of the wage of a man of the same rank”. </a:t>
            </a:r>
          </a:p>
          <a:p>
            <a:pPr>
              <a:buNone/>
            </a:pPr>
            <a:r>
              <a:rPr lang="en-GB" sz="1400" dirty="0" smtClean="0">
                <a:solidFill>
                  <a:srgbClr val="000000"/>
                </a:solidFill>
                <a:latin typeface="Arial"/>
                <a:cs typeface="Arial"/>
              </a:rPr>
              <a:t>Source: www.bbc.co.uk</a:t>
            </a:r>
          </a:p>
        </p:txBody>
      </p:sp>
      <p:pic>
        <p:nvPicPr>
          <p:cNvPr id="6" name="Picture 5"/>
          <p:cNvPicPr>
            <a:picLocks noChangeAspect="1"/>
          </p:cNvPicPr>
          <p:nvPr/>
        </p:nvPicPr>
        <p:blipFill>
          <a:blip r:embed="rId5"/>
          <a:stretch>
            <a:fillRect/>
          </a:stretch>
        </p:blipFill>
        <p:spPr>
          <a:xfrm>
            <a:off x="0" y="-1"/>
            <a:ext cx="4127500" cy="58356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2195706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800" y="1"/>
            <a:ext cx="5257800" cy="850900"/>
          </a:xfrm>
        </p:spPr>
        <p:txBody>
          <a:bodyPr>
            <a:noAutofit/>
          </a:bodyPr>
          <a:lstStyle/>
          <a:p>
            <a:pPr algn="l"/>
            <a:r>
              <a:rPr lang="en-US" sz="3200" b="1" dirty="0" smtClean="0">
                <a:latin typeface="Arial"/>
                <a:cs typeface="Arial"/>
              </a:rPr>
              <a:t>Women Conscripts</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sp>
        <p:nvSpPr>
          <p:cNvPr id="4" name="Rectangle 3"/>
          <p:cNvSpPr/>
          <p:nvPr/>
        </p:nvSpPr>
        <p:spPr>
          <a:xfrm>
            <a:off x="4762500" y="850901"/>
            <a:ext cx="4236688" cy="4708981"/>
          </a:xfrm>
          <a:prstGeom prst="rect">
            <a:avLst/>
          </a:prstGeom>
        </p:spPr>
        <p:txBody>
          <a:bodyPr wrap="square">
            <a:spAutoFit/>
          </a:bodyPr>
          <a:lstStyle/>
          <a:p>
            <a:r>
              <a:rPr lang="en-GB" sz="2200" dirty="0" smtClean="0">
                <a:latin typeface="Arial"/>
                <a:cs typeface="Arial"/>
              </a:rPr>
              <a:t>Women </a:t>
            </a:r>
            <a:r>
              <a:rPr lang="en-GB" sz="2200" dirty="0">
                <a:latin typeface="Arial"/>
                <a:cs typeface="Arial"/>
              </a:rPr>
              <a:t>were given a choice of working in industry or the armed forces. They could choose from the ATS or its naval or air force </a:t>
            </a:r>
            <a:r>
              <a:rPr lang="en-GB" sz="2200" dirty="0" smtClean="0">
                <a:latin typeface="Arial"/>
                <a:cs typeface="Arial"/>
              </a:rPr>
              <a:t>equivalents.</a:t>
            </a:r>
          </a:p>
          <a:p>
            <a:endParaRPr lang="en-GB" sz="1400" dirty="0">
              <a:latin typeface="Arial"/>
              <a:cs typeface="Arial"/>
            </a:endParaRPr>
          </a:p>
          <a:p>
            <a:r>
              <a:rPr lang="en-GB" sz="2200" dirty="0">
                <a:latin typeface="Arial"/>
                <a:cs typeface="Arial"/>
              </a:rPr>
              <a:t>Initially the only jobs available were cooks, clerks, orderlies, store-women or </a:t>
            </a:r>
            <a:r>
              <a:rPr lang="en-GB" sz="2200" dirty="0" smtClean="0">
                <a:latin typeface="Arial"/>
                <a:cs typeface="Arial"/>
              </a:rPr>
              <a:t>drivers.</a:t>
            </a:r>
          </a:p>
          <a:p>
            <a:endParaRPr lang="en-GB" sz="1400" dirty="0">
              <a:latin typeface="Arial"/>
              <a:cs typeface="Arial"/>
            </a:endParaRPr>
          </a:p>
          <a:p>
            <a:r>
              <a:rPr lang="en-GB" sz="2200" dirty="0" smtClean="0">
                <a:latin typeface="Arial"/>
                <a:cs typeface="Arial"/>
              </a:rPr>
              <a:t>Eventually </a:t>
            </a:r>
            <a:r>
              <a:rPr lang="en-GB" sz="2200" dirty="0">
                <a:latin typeface="Arial"/>
                <a:cs typeface="Arial"/>
              </a:rPr>
              <a:t>the range of duties carried out by the ATS expanded, including serving in anti-aircraft </a:t>
            </a:r>
            <a:r>
              <a:rPr lang="en-GB" sz="2200" dirty="0" smtClean="0">
                <a:latin typeface="Arial"/>
                <a:cs typeface="Arial"/>
              </a:rPr>
              <a:t>batteries.</a:t>
            </a:r>
            <a:endParaRPr lang="en-GB" sz="2200" dirty="0">
              <a:latin typeface="Arial"/>
              <a:cs typeface="Arial"/>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4572619" cy="58547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2016293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
            <a:ext cx="4953000" cy="850900"/>
          </a:xfrm>
        </p:spPr>
        <p:txBody>
          <a:bodyPr>
            <a:noAutofit/>
          </a:bodyPr>
          <a:lstStyle/>
          <a:p>
            <a:pPr algn="l"/>
            <a:r>
              <a:rPr lang="en-US" sz="3200" b="1" dirty="0" smtClean="0">
                <a:latin typeface="Arial"/>
                <a:cs typeface="Arial"/>
              </a:rPr>
              <a:t>The WRAC</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sp>
        <p:nvSpPr>
          <p:cNvPr id="4" name="Rectangle 3"/>
          <p:cNvSpPr/>
          <p:nvPr/>
        </p:nvSpPr>
        <p:spPr>
          <a:xfrm>
            <a:off x="4191000" y="850901"/>
            <a:ext cx="4808188" cy="3816429"/>
          </a:xfrm>
          <a:prstGeom prst="rect">
            <a:avLst/>
          </a:prstGeom>
        </p:spPr>
        <p:txBody>
          <a:bodyPr wrap="square">
            <a:spAutoFit/>
          </a:bodyPr>
          <a:lstStyle/>
          <a:p>
            <a:r>
              <a:rPr lang="en-GB" sz="2200" dirty="0">
                <a:latin typeface="Arial"/>
                <a:cs typeface="Arial"/>
              </a:rPr>
              <a:t>Between 1949 and 1992 all women in the British Army joined the Women’s Royal Army Corps (WRAC). The only exceptions were those in medical </a:t>
            </a:r>
            <a:r>
              <a:rPr lang="en-GB" sz="2200" dirty="0" smtClean="0">
                <a:latin typeface="Arial"/>
                <a:cs typeface="Arial"/>
              </a:rPr>
              <a:t>service.</a:t>
            </a:r>
            <a:endParaRPr lang="en-GB" sz="2200" dirty="0">
              <a:latin typeface="Arial"/>
              <a:cs typeface="Arial"/>
            </a:endParaRPr>
          </a:p>
          <a:p>
            <a:endParaRPr lang="en-GB" sz="2200" dirty="0" smtClean="0">
              <a:latin typeface="Arial"/>
              <a:cs typeface="Arial"/>
            </a:endParaRPr>
          </a:p>
          <a:p>
            <a:r>
              <a:rPr lang="en-GB" sz="2200" dirty="0" smtClean="0">
                <a:latin typeface="Arial"/>
                <a:cs typeface="Arial"/>
              </a:rPr>
              <a:t>First the WRAC’s role was administrative </a:t>
            </a:r>
            <a:r>
              <a:rPr lang="en-GB" sz="2200" dirty="0">
                <a:latin typeface="Arial"/>
                <a:cs typeface="Arial"/>
              </a:rPr>
              <a:t>support </a:t>
            </a:r>
            <a:r>
              <a:rPr lang="en-GB" sz="2200" dirty="0" smtClean="0">
                <a:latin typeface="Arial"/>
                <a:cs typeface="Arial"/>
              </a:rPr>
              <a:t>tasks.</a:t>
            </a:r>
            <a:endParaRPr lang="en-GB" sz="2200" dirty="0">
              <a:latin typeface="Arial"/>
              <a:cs typeface="Arial"/>
            </a:endParaRPr>
          </a:p>
          <a:p>
            <a:r>
              <a:rPr lang="en-GB" sz="2200" dirty="0">
                <a:latin typeface="Arial"/>
                <a:cs typeface="Arial"/>
              </a:rPr>
              <a:t>Later </a:t>
            </a:r>
            <a:r>
              <a:rPr lang="en-GB" sz="2200" dirty="0" smtClean="0">
                <a:latin typeface="Arial"/>
                <a:cs typeface="Arial"/>
              </a:rPr>
              <a:t>women were </a:t>
            </a:r>
            <a:r>
              <a:rPr lang="en-GB" sz="2200" dirty="0">
                <a:latin typeface="Arial"/>
                <a:cs typeface="Arial"/>
              </a:rPr>
              <a:t>attached to other </a:t>
            </a:r>
            <a:r>
              <a:rPr lang="en-GB" sz="2200" dirty="0" smtClean="0">
                <a:latin typeface="Arial"/>
                <a:cs typeface="Arial"/>
              </a:rPr>
              <a:t>units </a:t>
            </a:r>
            <a:r>
              <a:rPr lang="en-GB" sz="2200" dirty="0">
                <a:latin typeface="Arial"/>
                <a:cs typeface="Arial"/>
              </a:rPr>
              <a:t>including the Royal Artillery and the Royal </a:t>
            </a:r>
            <a:r>
              <a:rPr lang="en-GB" sz="2200" dirty="0" smtClean="0">
                <a:latin typeface="Arial"/>
                <a:cs typeface="Arial"/>
              </a:rPr>
              <a:t>Engineers.</a:t>
            </a:r>
            <a:endParaRPr lang="en-GB" sz="2200" dirty="0">
              <a:latin typeface="Arial"/>
              <a:cs typeface="Arial"/>
            </a:endParaRPr>
          </a:p>
        </p:txBody>
      </p:sp>
      <p:pic>
        <p:nvPicPr>
          <p:cNvPr id="8" name="Picture 7" descr="130088.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3962400" cy="582230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180378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
            <a:ext cx="4953000" cy="850900"/>
          </a:xfrm>
        </p:spPr>
        <p:txBody>
          <a:bodyPr>
            <a:noAutofit/>
          </a:bodyPr>
          <a:lstStyle/>
          <a:p>
            <a:pPr algn="l"/>
            <a:r>
              <a:rPr lang="en-US" sz="3200" b="1" dirty="0" smtClean="0">
                <a:latin typeface="Arial"/>
                <a:cs typeface="Arial"/>
              </a:rPr>
              <a:t>The WRAC</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sp>
        <p:nvSpPr>
          <p:cNvPr id="4" name="Rectangle 3"/>
          <p:cNvSpPr/>
          <p:nvPr/>
        </p:nvSpPr>
        <p:spPr>
          <a:xfrm>
            <a:off x="4191000" y="850901"/>
            <a:ext cx="4808188" cy="2462212"/>
          </a:xfrm>
          <a:prstGeom prst="rect">
            <a:avLst/>
          </a:prstGeom>
        </p:spPr>
        <p:txBody>
          <a:bodyPr wrap="square">
            <a:spAutoFit/>
          </a:bodyPr>
          <a:lstStyle/>
          <a:p>
            <a:r>
              <a:rPr lang="en-GB" sz="2200" dirty="0">
                <a:latin typeface="Arial"/>
                <a:cs typeface="Arial"/>
              </a:rPr>
              <a:t>In April 1992, the WRAC was disbanded and the members were transferred into </a:t>
            </a:r>
            <a:r>
              <a:rPr lang="en-GB" sz="2200" dirty="0" smtClean="0">
                <a:latin typeface="Arial"/>
                <a:cs typeface="Arial"/>
              </a:rPr>
              <a:t>‘appropriate’ </a:t>
            </a:r>
            <a:r>
              <a:rPr lang="en-GB" sz="2200" dirty="0">
                <a:latin typeface="Arial"/>
                <a:cs typeface="Arial"/>
              </a:rPr>
              <a:t>units in the </a:t>
            </a:r>
            <a:r>
              <a:rPr lang="en-GB" sz="2200" dirty="0" smtClean="0">
                <a:latin typeface="Arial"/>
                <a:cs typeface="Arial"/>
              </a:rPr>
              <a:t>Army.</a:t>
            </a:r>
          </a:p>
          <a:p>
            <a:endParaRPr lang="en-GB" sz="2200" dirty="0">
              <a:latin typeface="Arial"/>
              <a:cs typeface="Arial"/>
            </a:endParaRPr>
          </a:p>
          <a:p>
            <a:r>
              <a:rPr lang="en-GB" sz="2200" dirty="0" smtClean="0">
                <a:latin typeface="Arial"/>
                <a:cs typeface="Arial"/>
              </a:rPr>
              <a:t>This has not meant that all units of the Army are open to women.</a:t>
            </a:r>
            <a:endParaRPr lang="en-GB" sz="2200" dirty="0">
              <a:latin typeface="Arial"/>
              <a:cs typeface="Aria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
            <a:ext cx="4051300" cy="568149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992636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
            <a:ext cx="4953000" cy="850900"/>
          </a:xfrm>
        </p:spPr>
        <p:txBody>
          <a:bodyPr>
            <a:noAutofit/>
          </a:bodyPr>
          <a:lstStyle/>
          <a:p>
            <a:pPr algn="l"/>
            <a:r>
              <a:rPr lang="en-US" sz="3200" b="1" dirty="0" smtClean="0">
                <a:latin typeface="Arial"/>
                <a:cs typeface="Arial"/>
              </a:rPr>
              <a:t>Equal Opportunities</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sp>
        <p:nvSpPr>
          <p:cNvPr id="4" name="Rectangle 3"/>
          <p:cNvSpPr/>
          <p:nvPr/>
        </p:nvSpPr>
        <p:spPr>
          <a:xfrm>
            <a:off x="4267200" y="990601"/>
            <a:ext cx="4808188" cy="3139321"/>
          </a:xfrm>
          <a:prstGeom prst="rect">
            <a:avLst/>
          </a:prstGeom>
        </p:spPr>
        <p:txBody>
          <a:bodyPr wrap="square">
            <a:spAutoFit/>
          </a:bodyPr>
          <a:lstStyle/>
          <a:p>
            <a:r>
              <a:rPr lang="en-GB" sz="2200" dirty="0" smtClean="0">
                <a:latin typeface="Arial"/>
                <a:cs typeface="Arial"/>
              </a:rPr>
              <a:t>The Equality Act 2010 makes it an offence to </a:t>
            </a:r>
            <a:r>
              <a:rPr lang="en-GB" sz="2200" dirty="0">
                <a:latin typeface="Arial"/>
                <a:cs typeface="Arial"/>
              </a:rPr>
              <a:t>discriminate on the grounds of a person’s </a:t>
            </a:r>
            <a:r>
              <a:rPr lang="en-GB" sz="2200" dirty="0" smtClean="0">
                <a:latin typeface="Arial"/>
                <a:cs typeface="Arial"/>
              </a:rPr>
              <a:t>gender.</a:t>
            </a:r>
            <a:endParaRPr lang="en-GB" sz="2200" dirty="0">
              <a:latin typeface="Arial"/>
              <a:cs typeface="Arial"/>
            </a:endParaRPr>
          </a:p>
          <a:p>
            <a:endParaRPr lang="en-GB" sz="2200" dirty="0" smtClean="0">
              <a:latin typeface="Arial"/>
              <a:cs typeface="Arial"/>
            </a:endParaRPr>
          </a:p>
          <a:p>
            <a:r>
              <a:rPr lang="en-GB" sz="2200" dirty="0" smtClean="0">
                <a:latin typeface="Arial"/>
                <a:cs typeface="Arial"/>
              </a:rPr>
              <a:t>At </a:t>
            </a:r>
            <a:r>
              <a:rPr lang="en-GB" sz="2200" dirty="0">
                <a:latin typeface="Arial"/>
                <a:cs typeface="Arial"/>
              </a:rPr>
              <a:t>present this doesn’t apply to the </a:t>
            </a:r>
            <a:r>
              <a:rPr lang="en-GB" sz="2200" dirty="0" smtClean="0">
                <a:latin typeface="Arial"/>
                <a:cs typeface="Arial"/>
              </a:rPr>
              <a:t>Army.</a:t>
            </a:r>
          </a:p>
          <a:p>
            <a:endParaRPr lang="en-GB" sz="2200" dirty="0">
              <a:latin typeface="Arial"/>
              <a:cs typeface="Arial"/>
            </a:endParaRPr>
          </a:p>
          <a:p>
            <a:r>
              <a:rPr lang="en-GB" sz="2200" dirty="0" smtClean="0">
                <a:latin typeface="Arial"/>
                <a:cs typeface="Arial"/>
              </a:rPr>
              <a:t>The Army is currently considering its position…</a:t>
            </a:r>
            <a:endParaRPr lang="en-GB" sz="2200" dirty="0">
              <a:latin typeface="Arial"/>
              <a:cs typeface="Arial"/>
            </a:endParaRPr>
          </a:p>
        </p:txBody>
      </p:sp>
      <p:pic>
        <p:nvPicPr>
          <p:cNvPr id="9" name="Picture 8" descr="106051.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0"/>
            <a:ext cx="4132992" cy="577849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3547001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495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p:nvSpPr>
        <p:spPr>
          <a:xfrm>
            <a:off x="0" y="5046132"/>
            <a:ext cx="7874000" cy="1138768"/>
          </a:xfrm>
          <a:prstGeom prst="rect">
            <a:avLst/>
          </a:prstGeom>
          <a:gradFill flip="none" rotWithShape="1">
            <a:gsLst>
              <a:gs pos="0">
                <a:schemeClr val="bg1">
                  <a:alpha val="60000"/>
                </a:schemeClr>
              </a:gs>
              <a:gs pos="59000">
                <a:schemeClr val="bg1"/>
              </a:gs>
            </a:gsLst>
            <a:lin ang="2700000" scaled="1"/>
            <a:tileRect/>
          </a:gradFill>
          <a:ln>
            <a:gradFill flip="none" rotWithShape="1">
              <a:gsLst>
                <a:gs pos="1000">
                  <a:schemeClr val="bg1">
                    <a:alpha val="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lIns="180000" tIns="0" rtlCol="0" anchor="ctr"/>
          <a:lstStyle/>
          <a:p>
            <a:r>
              <a:rPr lang="en-US" sz="3200" b="1" dirty="0" smtClean="0">
                <a:solidFill>
                  <a:schemeClr val="tx1"/>
                </a:solidFill>
                <a:latin typeface="Arial"/>
                <a:cs typeface="Arial"/>
              </a:rPr>
              <a:t>Is there a clear case for equality within the Army?</a:t>
            </a:r>
            <a:endParaRPr lang="en-US" sz="2000" b="1" dirty="0">
              <a:solidFill>
                <a:schemeClr val="tx1"/>
              </a:solidFill>
              <a:latin typeface="Arial"/>
              <a:cs typeface="Arial"/>
            </a:endParaRPr>
          </a:p>
        </p:txBody>
      </p:sp>
    </p:spTree>
    <p:extLst>
      <p:ext uri="{BB962C8B-B14F-4D97-AF65-F5344CB8AC3E}">
        <p14:creationId xmlns:p14="http://schemas.microsoft.com/office/powerpoint/2010/main" val="3593909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6507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083808"/>
          </a:xfrm>
          <a:prstGeom prst="rect">
            <a:avLst/>
          </a:prstGeom>
        </p:spPr>
      </p:pic>
      <p:sp>
        <p:nvSpPr>
          <p:cNvPr id="4" name="Rectangle 3"/>
          <p:cNvSpPr/>
          <p:nvPr/>
        </p:nvSpPr>
        <p:spPr>
          <a:xfrm>
            <a:off x="0" y="3797300"/>
            <a:ext cx="7213600" cy="1676400"/>
          </a:xfrm>
          <a:prstGeom prst="rect">
            <a:avLst/>
          </a:prstGeom>
          <a:gradFill flip="none" rotWithShape="1">
            <a:gsLst>
              <a:gs pos="0">
                <a:schemeClr val="bg1">
                  <a:alpha val="60000"/>
                </a:schemeClr>
              </a:gs>
              <a:gs pos="59000">
                <a:schemeClr val="bg1"/>
              </a:gs>
            </a:gsLst>
            <a:lin ang="2700000" scaled="1"/>
            <a:tileRect/>
          </a:gradFill>
          <a:ln>
            <a:gradFill flip="none" rotWithShape="1">
              <a:gsLst>
                <a:gs pos="1000">
                  <a:schemeClr val="bg1">
                    <a:alpha val="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lIns="180000" tIns="0" rtlCol="0" anchor="ctr"/>
          <a:lstStyle/>
          <a:p>
            <a:r>
              <a:rPr lang="en-US" sz="2800" dirty="0" smtClean="0">
                <a:solidFill>
                  <a:schemeClr val="tx1"/>
                </a:solidFill>
                <a:latin typeface="Arial"/>
                <a:cs typeface="Arial"/>
              </a:rPr>
              <a:t>Take a view…</a:t>
            </a:r>
          </a:p>
          <a:p>
            <a:endParaRPr lang="en-US" sz="1400" dirty="0">
              <a:solidFill>
                <a:schemeClr val="tx1"/>
              </a:solidFill>
              <a:latin typeface="Arial"/>
              <a:cs typeface="Arial"/>
            </a:endParaRPr>
          </a:p>
          <a:p>
            <a:r>
              <a:rPr lang="en-US" sz="3200" b="1" dirty="0" smtClean="0">
                <a:solidFill>
                  <a:schemeClr val="tx1"/>
                </a:solidFill>
                <a:latin typeface="Arial"/>
                <a:cs typeface="Arial"/>
              </a:rPr>
              <a:t>Should women be allowed to serve in equal combat roles in the Army?</a:t>
            </a:r>
            <a:endParaRPr lang="en-US" sz="2000" b="1" dirty="0">
              <a:solidFill>
                <a:schemeClr val="tx1"/>
              </a:solidFill>
              <a:latin typeface="Arial"/>
              <a:cs typeface="Arial"/>
            </a:endParaRPr>
          </a:p>
        </p:txBody>
      </p:sp>
      <p:pic>
        <p:nvPicPr>
          <p:cNvPr id="5" name="Picture 4" descr="bann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2" name="Picture 11" descr="TAKEAVIEWONSO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460363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824" y="918882"/>
            <a:ext cx="6835588" cy="2954655"/>
          </a:xfrm>
          <a:prstGeom prst="rect">
            <a:avLst/>
          </a:prstGeom>
          <a:noFill/>
        </p:spPr>
        <p:txBody>
          <a:bodyPr wrap="square" rtlCol="0">
            <a:spAutoFit/>
          </a:bodyPr>
          <a:lstStyle/>
          <a:p>
            <a:pPr>
              <a:defRPr/>
            </a:pPr>
            <a:r>
              <a:rPr lang="en-US" sz="1400" dirty="0"/>
              <a:t>This PowerPoint presentation contains a selection of images and archives which students can use to </a:t>
            </a:r>
            <a:r>
              <a:rPr lang="en-US" sz="1400" dirty="0" smtClean="0"/>
              <a:t>prompt discussion and encourage further research. The materials </a:t>
            </a:r>
            <a:r>
              <a:rPr lang="en-US" sz="1400" dirty="0"/>
              <a:t>come from the </a:t>
            </a:r>
            <a:r>
              <a:rPr lang="en-US" sz="1400" dirty="0" smtClean="0"/>
              <a:t>Collection </a:t>
            </a:r>
            <a:r>
              <a:rPr lang="en-US" sz="1400" dirty="0"/>
              <a:t>of the National Army </a:t>
            </a:r>
            <a:r>
              <a:rPr lang="en-US" sz="1400" dirty="0" smtClean="0"/>
              <a:t>Museum (NAM).  </a:t>
            </a:r>
          </a:p>
          <a:p>
            <a:pPr>
              <a:defRPr/>
            </a:pPr>
            <a:endParaRPr lang="en-US" sz="1400" dirty="0"/>
          </a:p>
          <a:p>
            <a:pPr>
              <a:defRPr/>
            </a:pPr>
            <a:r>
              <a:rPr lang="en-US" sz="1400" dirty="0" smtClean="0"/>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NAM. </a:t>
            </a:r>
            <a:r>
              <a:rPr lang="en-US" sz="1400" dirty="0"/>
              <a:t>2005-08-66-</a:t>
            </a:r>
            <a:r>
              <a:rPr lang="en-US" sz="1400" dirty="0" smtClean="0"/>
              <a:t>1).</a:t>
            </a:r>
          </a:p>
          <a:p>
            <a:pPr>
              <a:defRPr/>
            </a:pPr>
            <a:endParaRPr lang="en-US" sz="1400" dirty="0"/>
          </a:p>
          <a:p>
            <a:pPr lvl="0">
              <a:defRPr/>
            </a:pPr>
            <a:r>
              <a:rPr lang="en-GB" sz="1400" dirty="0">
                <a:ea typeface="Arial"/>
                <a:cs typeface="Arial"/>
                <a:sym typeface="Arial"/>
              </a:rPr>
              <a:t>By downloading this </a:t>
            </a:r>
            <a:r>
              <a:rPr lang="en-GB" sz="1400" dirty="0" smtClean="0">
                <a:ea typeface="Arial"/>
                <a:cs typeface="Arial"/>
                <a:sym typeface="Arial"/>
              </a:rPr>
              <a:t>document and </a:t>
            </a:r>
            <a:r>
              <a:rPr lang="en-GB" sz="1400" dirty="0">
                <a:ea typeface="Arial"/>
                <a:cs typeface="Arial"/>
                <a:sym typeface="Arial"/>
              </a:rPr>
              <a:t>using these images you agree to these terms of use, including your use of the attribution statement specified for each object by </a:t>
            </a:r>
            <a:r>
              <a:rPr lang="en-GB" sz="1400" dirty="0" smtClean="0">
                <a:ea typeface="Arial"/>
                <a:cs typeface="Arial"/>
                <a:sym typeface="Arial"/>
              </a:rPr>
              <a:t>NAM.</a:t>
            </a:r>
            <a:endParaRPr lang="en-GB" sz="1400" dirty="0">
              <a:ea typeface="Arial"/>
              <a:cs typeface="Arial"/>
              <a:sym typeface="Arial"/>
            </a:endParaRPr>
          </a:p>
          <a:p>
            <a:endParaRPr lang="en-US" dirty="0"/>
          </a:p>
        </p:txBody>
      </p:sp>
    </p:spTree>
    <p:extLst>
      <p:ext uri="{BB962C8B-B14F-4D97-AF65-F5344CB8AC3E}">
        <p14:creationId xmlns:p14="http://schemas.microsoft.com/office/powerpoint/2010/main" val="2042313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0" y="22914"/>
            <a:ext cx="3873499" cy="1158185"/>
          </a:xfrm>
        </p:spPr>
        <p:txBody>
          <a:bodyPr>
            <a:noAutofit/>
          </a:bodyPr>
          <a:lstStyle/>
          <a:p>
            <a:pPr algn="l"/>
            <a:r>
              <a:rPr lang="en-US" sz="3200" b="1" dirty="0" smtClean="0">
                <a:latin typeface="Arial"/>
                <a:cs typeface="Arial"/>
              </a:rPr>
              <a:t>Soldiers don’t just ‘fight’</a:t>
            </a:r>
            <a:endParaRPr lang="en-US" sz="3200" b="1" dirty="0">
              <a:latin typeface="Arial"/>
              <a:cs typeface="Arial"/>
            </a:endParaRPr>
          </a:p>
        </p:txBody>
      </p:sp>
      <p:sp>
        <p:nvSpPr>
          <p:cNvPr id="3" name="Content Placeholder 2"/>
          <p:cNvSpPr>
            <a:spLocks noGrp="1"/>
          </p:cNvSpPr>
          <p:nvPr>
            <p:ph idx="1"/>
          </p:nvPr>
        </p:nvSpPr>
        <p:spPr>
          <a:xfrm>
            <a:off x="5270500" y="1411492"/>
            <a:ext cx="3873499" cy="4525963"/>
          </a:xfrm>
        </p:spPr>
        <p:txBody>
          <a:bodyPr>
            <a:normAutofit fontScale="92500"/>
          </a:bodyPr>
          <a:lstStyle/>
          <a:p>
            <a:pPr marL="0" lvl="0" indent="0" fontAlgn="base">
              <a:buNone/>
            </a:pPr>
            <a:r>
              <a:rPr lang="en-US" sz="2400" dirty="0">
                <a:latin typeface="Arial"/>
                <a:cs typeface="Arial"/>
              </a:rPr>
              <a:t>Soldiers can work in over 200 different roles in the Army.</a:t>
            </a:r>
            <a:br>
              <a:rPr lang="en-US" sz="2400" dirty="0">
                <a:latin typeface="Arial"/>
                <a:cs typeface="Arial"/>
              </a:rPr>
            </a:br>
            <a:endParaRPr lang="en-US" sz="2400" dirty="0" smtClean="0">
              <a:latin typeface="Arial"/>
              <a:cs typeface="Arial"/>
            </a:endParaRPr>
          </a:p>
          <a:p>
            <a:pPr marL="0" lvl="0" indent="0" fontAlgn="base">
              <a:buNone/>
            </a:pPr>
            <a:r>
              <a:rPr lang="en-US" sz="2400" dirty="0" smtClean="0">
                <a:latin typeface="Arial"/>
                <a:cs typeface="Arial"/>
              </a:rPr>
              <a:t>All soldiers receive the same basic training in combat, but then they </a:t>
            </a:r>
            <a:r>
              <a:rPr lang="en-US" sz="2400" dirty="0" err="1" smtClean="0">
                <a:latin typeface="Arial"/>
                <a:cs typeface="Arial"/>
              </a:rPr>
              <a:t>specialise</a:t>
            </a:r>
            <a:r>
              <a:rPr lang="en-US" sz="2400" dirty="0" smtClean="0">
                <a:latin typeface="Arial"/>
                <a:cs typeface="Arial"/>
              </a:rPr>
              <a:t>. </a:t>
            </a:r>
          </a:p>
          <a:p>
            <a:pPr marL="0" lvl="0" indent="0" fontAlgn="base">
              <a:buNone/>
            </a:pPr>
            <a:endParaRPr lang="en-US" sz="2400" dirty="0">
              <a:latin typeface="Arial"/>
              <a:cs typeface="Arial"/>
            </a:endParaRPr>
          </a:p>
          <a:p>
            <a:pPr marL="0" lvl="0" indent="0" fontAlgn="base">
              <a:buNone/>
            </a:pPr>
            <a:r>
              <a:rPr lang="en-US" sz="2400" dirty="0" smtClean="0">
                <a:latin typeface="Arial"/>
                <a:cs typeface="Arial"/>
              </a:rPr>
              <a:t>The Army was judged one of </a:t>
            </a:r>
            <a:r>
              <a:rPr lang="en-US" sz="2400" dirty="0">
                <a:latin typeface="Arial"/>
                <a:cs typeface="Arial"/>
              </a:rPr>
              <a:t>T</a:t>
            </a:r>
            <a:r>
              <a:rPr lang="en-US" sz="2400" dirty="0" smtClean="0">
                <a:latin typeface="Arial"/>
                <a:cs typeface="Arial"/>
              </a:rPr>
              <a:t>he Times Top 50 employers for women in 2016.</a:t>
            </a:r>
            <a:endParaRPr lang="en-US" sz="2400" dirty="0">
              <a:latin typeface="Arial"/>
              <a:cs typeface="Arial"/>
            </a:endParaRPr>
          </a:p>
          <a:p>
            <a:pPr marL="0" lvl="0" indent="0" fontAlgn="base">
              <a:buNone/>
            </a:pPr>
            <a:r>
              <a:rPr lang="en-US" sz="2400" dirty="0">
                <a:latin typeface="Arial"/>
                <a:cs typeface="Arial"/>
              </a:rPr>
              <a:t/>
            </a:r>
            <a:br>
              <a:rPr lang="en-US" sz="2400" dirty="0">
                <a:latin typeface="Arial"/>
                <a:cs typeface="Arial"/>
              </a:rPr>
            </a:br>
            <a:endParaRPr lang="en-US" sz="2200"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3" name="Picture 12"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5137062" cy="58166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351890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0" y="22915"/>
            <a:ext cx="4889499" cy="815285"/>
          </a:xfrm>
        </p:spPr>
        <p:txBody>
          <a:bodyPr>
            <a:noAutofit/>
          </a:bodyPr>
          <a:lstStyle/>
          <a:p>
            <a:pPr algn="l"/>
            <a:r>
              <a:rPr lang="en-US" sz="3200" b="1" dirty="0" smtClean="0">
                <a:latin typeface="Arial"/>
                <a:cs typeface="Arial"/>
              </a:rPr>
              <a:t>Female soldiers</a:t>
            </a:r>
            <a:endParaRPr lang="en-US" sz="3200" b="1" dirty="0">
              <a:latin typeface="Arial"/>
              <a:cs typeface="Arial"/>
            </a:endParaRPr>
          </a:p>
        </p:txBody>
      </p:sp>
      <p:sp>
        <p:nvSpPr>
          <p:cNvPr id="3" name="Content Placeholder 2"/>
          <p:cNvSpPr>
            <a:spLocks noGrp="1"/>
          </p:cNvSpPr>
          <p:nvPr>
            <p:ph idx="1"/>
          </p:nvPr>
        </p:nvSpPr>
        <p:spPr>
          <a:xfrm>
            <a:off x="4254500" y="839992"/>
            <a:ext cx="4597400" cy="4525963"/>
          </a:xfrm>
        </p:spPr>
        <p:txBody>
          <a:bodyPr>
            <a:normAutofit/>
          </a:bodyPr>
          <a:lstStyle/>
          <a:p>
            <a:pPr marL="0" indent="0">
              <a:buNone/>
            </a:pPr>
            <a:r>
              <a:rPr lang="en-GB" sz="2200" dirty="0">
                <a:latin typeface="Arial"/>
                <a:cs typeface="Arial"/>
              </a:rPr>
              <a:t>Women are able to apply for ‘most’ of the roles in the </a:t>
            </a:r>
            <a:r>
              <a:rPr lang="en-GB" sz="2200" dirty="0" smtClean="0">
                <a:latin typeface="Arial"/>
                <a:cs typeface="Arial"/>
              </a:rPr>
              <a:t>Army.</a:t>
            </a:r>
            <a:endParaRPr lang="en-GB" sz="2200" dirty="0">
              <a:latin typeface="Arial"/>
              <a:cs typeface="Arial"/>
            </a:endParaRPr>
          </a:p>
          <a:p>
            <a:pPr marL="0" indent="0">
              <a:buNone/>
            </a:pPr>
            <a:endParaRPr lang="en-GB" sz="2200" dirty="0" smtClean="0">
              <a:latin typeface="Arial"/>
              <a:cs typeface="Arial"/>
            </a:endParaRPr>
          </a:p>
          <a:p>
            <a:pPr marL="0" indent="0">
              <a:buNone/>
            </a:pPr>
            <a:r>
              <a:rPr lang="en-GB" sz="2200" dirty="0" smtClean="0">
                <a:latin typeface="Arial"/>
                <a:cs typeface="Arial"/>
              </a:rPr>
              <a:t>They </a:t>
            </a:r>
            <a:r>
              <a:rPr lang="en-GB" sz="2200" dirty="0">
                <a:latin typeface="Arial"/>
                <a:cs typeface="Arial"/>
              </a:rPr>
              <a:t>already serve on the </a:t>
            </a:r>
            <a:r>
              <a:rPr lang="en-GB" sz="2200" dirty="0" smtClean="0">
                <a:latin typeface="Arial"/>
                <a:cs typeface="Arial"/>
              </a:rPr>
              <a:t>‘frontline’ </a:t>
            </a:r>
            <a:r>
              <a:rPr lang="en-GB" sz="2200" dirty="0">
                <a:latin typeface="Arial"/>
                <a:cs typeface="Arial"/>
              </a:rPr>
              <a:t>as medics, </a:t>
            </a:r>
            <a:r>
              <a:rPr lang="en-GB" sz="2200" dirty="0" smtClean="0">
                <a:latin typeface="Arial"/>
                <a:cs typeface="Arial"/>
              </a:rPr>
              <a:t>engineers</a:t>
            </a:r>
            <a:r>
              <a:rPr lang="en-GB" sz="2200" dirty="0">
                <a:latin typeface="Arial"/>
                <a:cs typeface="Arial"/>
              </a:rPr>
              <a:t>, </a:t>
            </a:r>
            <a:r>
              <a:rPr lang="en-GB" sz="2200" dirty="0" smtClean="0">
                <a:latin typeface="Arial"/>
                <a:cs typeface="Arial"/>
              </a:rPr>
              <a:t>bomb disposal officers, intelligence </a:t>
            </a:r>
            <a:r>
              <a:rPr lang="en-GB" sz="2200" dirty="0">
                <a:latin typeface="Arial"/>
                <a:cs typeface="Arial"/>
              </a:rPr>
              <a:t>officers etc.</a:t>
            </a:r>
          </a:p>
          <a:p>
            <a:pPr marL="0" indent="0">
              <a:buNone/>
            </a:pPr>
            <a:endParaRPr lang="en-GB" sz="2200" dirty="0" smtClean="0">
              <a:latin typeface="Arial"/>
              <a:cs typeface="Arial"/>
            </a:endParaRPr>
          </a:p>
          <a:p>
            <a:pPr marL="0" indent="0">
              <a:buNone/>
            </a:pPr>
            <a:r>
              <a:rPr lang="en-GB" sz="2200" dirty="0" smtClean="0">
                <a:latin typeface="Arial"/>
                <a:cs typeface="Arial"/>
              </a:rPr>
              <a:t>However</a:t>
            </a:r>
            <a:r>
              <a:rPr lang="en-GB" sz="2200" dirty="0">
                <a:latin typeface="Arial"/>
                <a:cs typeface="Arial"/>
              </a:rPr>
              <a:t>, they </a:t>
            </a:r>
            <a:r>
              <a:rPr lang="en-GB" sz="2200" b="1" dirty="0">
                <a:latin typeface="Arial"/>
                <a:cs typeface="Arial"/>
              </a:rPr>
              <a:t>CANNOT</a:t>
            </a:r>
            <a:r>
              <a:rPr lang="en-GB" sz="2200" dirty="0">
                <a:latin typeface="Arial"/>
                <a:cs typeface="Arial"/>
              </a:rPr>
              <a:t> serve in </a:t>
            </a:r>
            <a:r>
              <a:rPr lang="en-GB" sz="2200" dirty="0" smtClean="0">
                <a:latin typeface="Arial"/>
                <a:cs typeface="Arial"/>
              </a:rPr>
              <a:t>‘close </a:t>
            </a:r>
            <a:r>
              <a:rPr lang="en-GB" sz="2200" dirty="0">
                <a:latin typeface="Arial"/>
                <a:cs typeface="Arial"/>
              </a:rPr>
              <a:t>ground </a:t>
            </a:r>
            <a:r>
              <a:rPr lang="en-GB" sz="2200" dirty="0" smtClean="0">
                <a:latin typeface="Arial"/>
                <a:cs typeface="Arial"/>
              </a:rPr>
              <a:t>combat’ roles.</a:t>
            </a:r>
            <a:endParaRPr lang="en-GB" sz="2200"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8" name="Picture 7" descr="163959.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4140200" cy="5911130"/>
          </a:xfrm>
          <a:prstGeom prst="rect">
            <a:avLst/>
          </a:prstGeom>
        </p:spPr>
      </p:pic>
      <p:pic>
        <p:nvPicPr>
          <p:cNvPr id="9" name="Picture 8" descr="TAKEAVIEWONSO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1680357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900" y="22915"/>
            <a:ext cx="3797300" cy="980385"/>
          </a:xfrm>
        </p:spPr>
        <p:txBody>
          <a:bodyPr>
            <a:noAutofit/>
          </a:bodyPr>
          <a:lstStyle/>
          <a:p>
            <a:pPr algn="l"/>
            <a:r>
              <a:rPr lang="en-US" sz="3200" b="1" dirty="0" smtClean="0">
                <a:latin typeface="Arial"/>
                <a:cs typeface="Arial"/>
              </a:rPr>
              <a:t>Close ground combat</a:t>
            </a:r>
            <a:endParaRPr lang="en-US" sz="3200" b="1" dirty="0">
              <a:latin typeface="Arial"/>
              <a:cs typeface="Arial"/>
            </a:endParaRPr>
          </a:p>
        </p:txBody>
      </p:sp>
      <p:sp>
        <p:nvSpPr>
          <p:cNvPr id="3" name="Content Placeholder 2"/>
          <p:cNvSpPr>
            <a:spLocks noGrp="1"/>
          </p:cNvSpPr>
          <p:nvPr>
            <p:ph idx="1"/>
          </p:nvPr>
        </p:nvSpPr>
        <p:spPr>
          <a:xfrm>
            <a:off x="5346700" y="1093992"/>
            <a:ext cx="3652488" cy="1130655"/>
          </a:xfrm>
        </p:spPr>
        <p:txBody>
          <a:bodyPr>
            <a:normAutofit/>
          </a:bodyPr>
          <a:lstStyle/>
          <a:p>
            <a:pPr marL="0" indent="0">
              <a:buNone/>
            </a:pPr>
            <a:r>
              <a:rPr lang="en-GB" sz="2200" dirty="0" smtClean="0">
                <a:latin typeface="Arial"/>
                <a:cs typeface="Arial"/>
              </a:rPr>
              <a:t>The British interim review defined close ground combat as: </a:t>
            </a:r>
          </a:p>
          <a:p>
            <a:pPr marL="0" indent="0">
              <a:buNone/>
            </a:pPr>
            <a:endParaRPr lang="en-GB" sz="2200" dirty="0">
              <a:latin typeface="Arial"/>
              <a:cs typeface="Arial"/>
            </a:endParaRPr>
          </a:p>
          <a:p>
            <a:pPr marL="0" indent="0">
              <a:buNone/>
            </a:pPr>
            <a:endParaRPr lang="en-GB" sz="2200" dirty="0" smtClean="0">
              <a:latin typeface="Arial"/>
              <a:cs typeface="Arial"/>
            </a:endParaRPr>
          </a:p>
          <a:p>
            <a:pPr marL="0" indent="0">
              <a:buNone/>
            </a:pPr>
            <a:endParaRPr lang="en-GB" sz="2200" dirty="0">
              <a:latin typeface="Arial"/>
              <a:cs typeface="Arial"/>
            </a:endParaRPr>
          </a:p>
          <a:p>
            <a:pPr marL="0" indent="0">
              <a:buNone/>
            </a:pPr>
            <a:endParaRPr lang="en-GB" sz="2200" dirty="0" smtClean="0">
              <a:latin typeface="Arial"/>
              <a:cs typeface="Arial"/>
            </a:endParaRPr>
          </a:p>
          <a:p>
            <a:pPr marL="0" indent="0">
              <a:buNone/>
            </a:pPr>
            <a:endParaRPr lang="en-GB" sz="2200" dirty="0">
              <a:latin typeface="Arial"/>
              <a:cs typeface="Arial"/>
            </a:endParaRPr>
          </a:p>
          <a:p>
            <a:pPr marL="0" indent="0">
              <a:buNone/>
            </a:pPr>
            <a:endParaRPr lang="en-GB" sz="2200" dirty="0" smtClean="0">
              <a:latin typeface="Arial"/>
              <a:cs typeface="Arial"/>
            </a:endParaRPr>
          </a:p>
          <a:p>
            <a:pPr marL="0" indent="0">
              <a:buNone/>
            </a:pPr>
            <a:endParaRPr lang="en-GB" sz="2200" dirty="0" smtClean="0">
              <a:latin typeface="Arial"/>
              <a:cs typeface="Arial"/>
            </a:endParaRPr>
          </a:p>
          <a:p>
            <a:pPr marL="0" indent="0">
              <a:buNone/>
            </a:pPr>
            <a:endParaRPr lang="en-GB" sz="2200" dirty="0">
              <a:latin typeface="Arial"/>
              <a:cs typeface="Arial"/>
            </a:endParaRPr>
          </a:p>
          <a:p>
            <a:pPr marL="0" indent="0">
              <a:buNone/>
            </a:pPr>
            <a:endParaRPr lang="en-GB" sz="2200" dirty="0" smtClean="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sp>
        <p:nvSpPr>
          <p:cNvPr id="9" name="Rectangle 8"/>
          <p:cNvSpPr/>
          <p:nvPr/>
        </p:nvSpPr>
        <p:spPr>
          <a:xfrm>
            <a:off x="5346700" y="2224647"/>
            <a:ext cx="3652488" cy="2123658"/>
          </a:xfrm>
          <a:prstGeom prst="rect">
            <a:avLst/>
          </a:prstGeom>
          <a:solidFill>
            <a:srgbClr val="292B48"/>
          </a:solidFill>
        </p:spPr>
        <p:txBody>
          <a:bodyPr wrap="square">
            <a:spAutoFit/>
          </a:bodyPr>
          <a:lstStyle/>
          <a:p>
            <a:pPr lvl="0"/>
            <a:r>
              <a:rPr lang="en-US" sz="2200" dirty="0" smtClean="0">
                <a:solidFill>
                  <a:schemeClr val="bg1"/>
                </a:solidFill>
                <a:latin typeface="Arial"/>
                <a:cs typeface="Arial"/>
              </a:rPr>
              <a:t>“…roles that are primarily intended and designed with the purpose of requiring individuals on the ground to close with and kill the enemy.”</a:t>
            </a:r>
          </a:p>
        </p:txBody>
      </p:sp>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pic>
        <p:nvPicPr>
          <p:cNvPr id="11" name="Picture 10" descr="1029422.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5181600" cy="5777948"/>
          </a:xfrm>
          <a:prstGeom prst="rect">
            <a:avLst/>
          </a:prstGeom>
        </p:spPr>
      </p:pic>
      <p:sp>
        <p:nvSpPr>
          <p:cNvPr id="12" name="Content Placeholder 2"/>
          <p:cNvSpPr txBox="1">
            <a:spLocks/>
          </p:cNvSpPr>
          <p:nvPr/>
        </p:nvSpPr>
        <p:spPr>
          <a:xfrm>
            <a:off x="5346700" y="4451697"/>
            <a:ext cx="3652488" cy="138975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200" dirty="0" smtClean="0">
                <a:latin typeface="Arial"/>
                <a:cs typeface="Arial"/>
              </a:rPr>
              <a:t>Some other countries do not make the same distinction between male and female soldiers.</a:t>
            </a: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a:p>
            <a:pPr marL="0" indent="0">
              <a:buFont typeface="Arial"/>
              <a:buNone/>
            </a:pPr>
            <a:endParaRPr lang="en-GB" sz="2200" dirty="0" smtClean="0">
              <a:latin typeface="Arial"/>
              <a:cs typeface="Aria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1820952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p:nvSpPr>
        <p:spPr>
          <a:xfrm>
            <a:off x="0" y="4902200"/>
            <a:ext cx="8128000" cy="1320800"/>
          </a:xfrm>
          <a:prstGeom prst="rect">
            <a:avLst/>
          </a:prstGeom>
          <a:gradFill flip="none" rotWithShape="1">
            <a:gsLst>
              <a:gs pos="0">
                <a:schemeClr val="bg1">
                  <a:alpha val="60000"/>
                </a:schemeClr>
              </a:gs>
              <a:gs pos="59000">
                <a:schemeClr val="bg1"/>
              </a:gs>
            </a:gsLst>
            <a:lin ang="2700000" scaled="1"/>
            <a:tileRect/>
          </a:gradFill>
          <a:ln>
            <a:gradFill flip="none" rotWithShape="1">
              <a:gsLst>
                <a:gs pos="1000">
                  <a:schemeClr val="bg1">
                    <a:alpha val="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lIns="180000" tIns="0" rtlCol="0" anchor="ctr"/>
          <a:lstStyle/>
          <a:p>
            <a:r>
              <a:rPr lang="en-US" sz="3200" b="1" dirty="0" smtClean="0">
                <a:solidFill>
                  <a:schemeClr val="tx1"/>
                </a:solidFill>
                <a:latin typeface="Arial"/>
                <a:cs typeface="Arial"/>
              </a:rPr>
              <a:t>What justifications prevent women from </a:t>
            </a:r>
            <a:r>
              <a:rPr lang="en-US" sz="3200" b="1" dirty="0" err="1" smtClean="0">
                <a:solidFill>
                  <a:schemeClr val="tx1"/>
                </a:solidFill>
                <a:latin typeface="Arial"/>
                <a:cs typeface="Arial"/>
              </a:rPr>
              <a:t>specialising</a:t>
            </a:r>
            <a:r>
              <a:rPr lang="en-US" sz="3200" b="1" dirty="0" smtClean="0">
                <a:solidFill>
                  <a:schemeClr val="tx1"/>
                </a:solidFill>
                <a:latin typeface="Arial"/>
                <a:cs typeface="Arial"/>
              </a:rPr>
              <a:t> in close ground combat?</a:t>
            </a:r>
            <a:endParaRPr lang="en-US" sz="2000" b="1" dirty="0">
              <a:solidFill>
                <a:schemeClr val="tx1"/>
              </a:solidFill>
              <a:latin typeface="Arial"/>
              <a:cs typeface="Arial"/>
            </a:endParaRPr>
          </a:p>
        </p:txBody>
      </p:sp>
    </p:spTree>
    <p:extLst>
      <p:ext uri="{BB962C8B-B14F-4D97-AF65-F5344CB8AC3E}">
        <p14:creationId xmlns:p14="http://schemas.microsoft.com/office/powerpoint/2010/main" val="348002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0" y="0"/>
            <a:ext cx="3797300" cy="1612900"/>
          </a:xfrm>
        </p:spPr>
        <p:txBody>
          <a:bodyPr>
            <a:noAutofit/>
          </a:bodyPr>
          <a:lstStyle/>
          <a:p>
            <a:pPr algn="l"/>
            <a:r>
              <a:rPr lang="en-US" sz="3200" b="1" dirty="0" smtClean="0">
                <a:latin typeface="Arial"/>
                <a:cs typeface="Arial"/>
              </a:rPr>
              <a:t>Justifications used to exclude women</a:t>
            </a:r>
            <a:endParaRPr lang="en-US" sz="3200" b="1" dirty="0">
              <a:latin typeface="Arial"/>
              <a:cs typeface="Arial"/>
            </a:endParaRPr>
          </a:p>
        </p:txBody>
      </p:sp>
      <p:sp>
        <p:nvSpPr>
          <p:cNvPr id="3" name="Content Placeholder 2"/>
          <p:cNvSpPr>
            <a:spLocks noGrp="1"/>
          </p:cNvSpPr>
          <p:nvPr>
            <p:ph idx="1"/>
          </p:nvPr>
        </p:nvSpPr>
        <p:spPr>
          <a:xfrm>
            <a:off x="5397500" y="1706841"/>
            <a:ext cx="3652488" cy="4525963"/>
          </a:xfrm>
        </p:spPr>
        <p:txBody>
          <a:bodyPr>
            <a:normAutofit/>
          </a:bodyPr>
          <a:lstStyle/>
          <a:p>
            <a:pPr>
              <a:buFont typeface="Arial" pitchFamily="34" charset="0"/>
              <a:buChar char="•"/>
            </a:pPr>
            <a:r>
              <a:rPr lang="en-GB" sz="2200" dirty="0">
                <a:latin typeface="Arial"/>
                <a:cs typeface="Arial"/>
              </a:rPr>
              <a:t>Tradition and </a:t>
            </a:r>
            <a:r>
              <a:rPr lang="en-GB" sz="2200" dirty="0" smtClean="0">
                <a:latin typeface="Arial"/>
                <a:cs typeface="Arial"/>
              </a:rPr>
              <a:t>culture</a:t>
            </a:r>
          </a:p>
          <a:p>
            <a:pPr>
              <a:buFont typeface="Arial" pitchFamily="34" charset="0"/>
              <a:buChar char="•"/>
            </a:pPr>
            <a:r>
              <a:rPr lang="en-GB" sz="2200" dirty="0" smtClean="0">
                <a:latin typeface="Arial"/>
                <a:cs typeface="Arial"/>
              </a:rPr>
              <a:t>Standards</a:t>
            </a:r>
            <a:endParaRPr lang="en-GB" sz="2200" dirty="0">
              <a:latin typeface="Arial"/>
              <a:cs typeface="Arial"/>
            </a:endParaRPr>
          </a:p>
          <a:p>
            <a:pPr>
              <a:buFont typeface="Arial" pitchFamily="34" charset="0"/>
              <a:buChar char="•"/>
            </a:pPr>
            <a:r>
              <a:rPr lang="en-GB" sz="2200" dirty="0">
                <a:latin typeface="Arial"/>
                <a:cs typeface="Arial"/>
              </a:rPr>
              <a:t>Physical ability </a:t>
            </a:r>
          </a:p>
          <a:p>
            <a:pPr>
              <a:buFont typeface="Arial" pitchFamily="34" charset="0"/>
              <a:buChar char="•"/>
            </a:pPr>
            <a:r>
              <a:rPr lang="en-GB" sz="2200" dirty="0">
                <a:latin typeface="Arial"/>
                <a:cs typeface="Arial"/>
              </a:rPr>
              <a:t>Psychological strength </a:t>
            </a:r>
          </a:p>
          <a:p>
            <a:pPr>
              <a:buFont typeface="Arial" pitchFamily="34" charset="0"/>
              <a:buChar char="•"/>
            </a:pPr>
            <a:r>
              <a:rPr lang="en-GB" sz="2200" dirty="0">
                <a:latin typeface="Arial"/>
                <a:cs typeface="Arial"/>
              </a:rPr>
              <a:t>Combat effectiveness</a:t>
            </a:r>
          </a:p>
          <a:p>
            <a:pPr>
              <a:buFont typeface="Arial" pitchFamily="34" charset="0"/>
              <a:buChar char="•"/>
            </a:pPr>
            <a:r>
              <a:rPr lang="en-GB" sz="2200" dirty="0">
                <a:latin typeface="Arial"/>
                <a:cs typeface="Arial"/>
              </a:rPr>
              <a:t>Effects on ‘team cohesion’</a:t>
            </a:r>
          </a:p>
          <a:p>
            <a:pPr>
              <a:buFont typeface="Arial" pitchFamily="34" charset="0"/>
              <a:buChar char="•"/>
            </a:pPr>
            <a:r>
              <a:rPr lang="en-GB" sz="2200" dirty="0">
                <a:latin typeface="Arial"/>
                <a:cs typeface="Arial"/>
              </a:rPr>
              <a:t>Single gender units easier to organise, equip and lead</a:t>
            </a: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pic>
        <p:nvPicPr>
          <p:cNvPr id="13" name="Picture 12" descr="1026285.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5308953" cy="56769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230404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0" y="22915"/>
            <a:ext cx="4648200" cy="840685"/>
          </a:xfrm>
        </p:spPr>
        <p:txBody>
          <a:bodyPr>
            <a:noAutofit/>
          </a:bodyPr>
          <a:lstStyle/>
          <a:p>
            <a:pPr algn="l"/>
            <a:r>
              <a:rPr lang="en-US" sz="3200" b="1" dirty="0" smtClean="0">
                <a:latin typeface="Arial"/>
                <a:cs typeface="Arial"/>
              </a:rPr>
              <a:t>Time to change?</a:t>
            </a:r>
            <a:endParaRPr lang="en-US" sz="3200" b="1" dirty="0">
              <a:latin typeface="Arial"/>
              <a:cs typeface="Arial"/>
            </a:endParaRPr>
          </a:p>
        </p:txBody>
      </p:sp>
      <p:pic>
        <p:nvPicPr>
          <p:cNvPr id="5" name="Picture 4" descr="ban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37095"/>
            <a:ext cx="9144000" cy="101600"/>
          </a:xfrm>
          <a:prstGeom prst="rect">
            <a:avLst/>
          </a:prstGeom>
        </p:spPr>
      </p:pic>
      <p:pic>
        <p:nvPicPr>
          <p:cNvPr id="10" name="Picture 9" descr="TAKEAVIEWONS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982" y="6384154"/>
            <a:ext cx="3467278" cy="186700"/>
          </a:xfrm>
          <a:prstGeom prst="rect">
            <a:avLst/>
          </a:prstGeom>
        </p:spPr>
      </p:pic>
      <p:pic>
        <p:nvPicPr>
          <p:cNvPr id="8" name="Picture 7" descr="107999.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0"/>
            <a:ext cx="4330700" cy="5850503"/>
          </a:xfrm>
          <a:prstGeom prst="rect">
            <a:avLst/>
          </a:prstGeom>
        </p:spPr>
      </p:pic>
      <p:sp>
        <p:nvSpPr>
          <p:cNvPr id="11" name="Rectangle 10"/>
          <p:cNvSpPr/>
          <p:nvPr/>
        </p:nvSpPr>
        <p:spPr>
          <a:xfrm>
            <a:off x="4521200" y="993852"/>
            <a:ext cx="4456760" cy="1785104"/>
          </a:xfrm>
          <a:prstGeom prst="rect">
            <a:avLst/>
          </a:prstGeom>
        </p:spPr>
        <p:txBody>
          <a:bodyPr wrap="square">
            <a:spAutoFit/>
          </a:bodyPr>
          <a:lstStyle/>
          <a:p>
            <a:pPr lvl="0"/>
            <a:r>
              <a:rPr lang="en-US" sz="2200" dirty="0" smtClean="0">
                <a:latin typeface="Arial"/>
                <a:cs typeface="Arial"/>
              </a:rPr>
              <a:t>Brigadier Nicky Moffat, the highest-ranking woman in the British Army until her retirement in 2012 said the arguments against women in combat roles were:</a:t>
            </a:r>
          </a:p>
        </p:txBody>
      </p:sp>
      <p:sp>
        <p:nvSpPr>
          <p:cNvPr id="12" name="Rectangle 11"/>
          <p:cNvSpPr/>
          <p:nvPr/>
        </p:nvSpPr>
        <p:spPr>
          <a:xfrm>
            <a:off x="4521200" y="2816296"/>
            <a:ext cx="4334246" cy="2000548"/>
          </a:xfrm>
          <a:prstGeom prst="rect">
            <a:avLst/>
          </a:prstGeom>
          <a:solidFill>
            <a:srgbClr val="292B48"/>
          </a:solidFill>
        </p:spPr>
        <p:txBody>
          <a:bodyPr wrap="square">
            <a:spAutoFit/>
          </a:bodyPr>
          <a:lstStyle/>
          <a:p>
            <a:pPr lvl="0"/>
            <a:r>
              <a:rPr lang="en-US" sz="2200" dirty="0" smtClean="0">
                <a:solidFill>
                  <a:schemeClr val="bg1"/>
                </a:solidFill>
                <a:latin typeface="Arial"/>
                <a:cs typeface="Arial"/>
              </a:rPr>
              <a:t>“…the same that used to be trotted out to exclude women from the wider range of roles in which they are now allowed to serve.” </a:t>
            </a:r>
          </a:p>
          <a:p>
            <a:pPr lvl="0"/>
            <a:r>
              <a:rPr lang="en-GB" sz="1400" dirty="0" smtClean="0">
                <a:solidFill>
                  <a:schemeClr val="bg1"/>
                </a:solidFill>
                <a:latin typeface="Arial"/>
                <a:cs typeface="Arial"/>
              </a:rPr>
              <a:t>Source: www.bbc.co.uk</a:t>
            </a:r>
            <a:r>
              <a:rPr lang="en-US" sz="1400" dirty="0" smtClean="0">
                <a:solidFill>
                  <a:schemeClr val="bg1"/>
                </a:solidFill>
                <a:latin typeface="Arial"/>
                <a:cs typeface="Arial"/>
              </a:rPr>
              <a:t>  </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804" y="6186783"/>
            <a:ext cx="893135" cy="609372"/>
          </a:xfrm>
          <a:prstGeom prst="rect">
            <a:avLst/>
          </a:prstGeom>
        </p:spPr>
      </p:pic>
    </p:spTree>
    <p:extLst>
      <p:ext uri="{BB962C8B-B14F-4D97-AF65-F5344CB8AC3E}">
        <p14:creationId xmlns:p14="http://schemas.microsoft.com/office/powerpoint/2010/main" val="60051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923.jpg"/>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1" y="0"/>
            <a:ext cx="9144000" cy="6954206"/>
          </a:xfrm>
          <a:prstGeom prst="rect">
            <a:avLst/>
          </a:prstGeom>
        </p:spPr>
      </p:pic>
      <p:sp>
        <p:nvSpPr>
          <p:cNvPr id="5" name="Rectangle 4"/>
          <p:cNvSpPr/>
          <p:nvPr/>
        </p:nvSpPr>
        <p:spPr>
          <a:xfrm>
            <a:off x="0" y="5046132"/>
            <a:ext cx="8128000" cy="1024468"/>
          </a:xfrm>
          <a:prstGeom prst="rect">
            <a:avLst/>
          </a:prstGeom>
          <a:gradFill flip="none" rotWithShape="1">
            <a:gsLst>
              <a:gs pos="0">
                <a:schemeClr val="bg1">
                  <a:alpha val="60000"/>
                </a:schemeClr>
              </a:gs>
              <a:gs pos="59000">
                <a:schemeClr val="bg1"/>
              </a:gs>
            </a:gsLst>
            <a:lin ang="2700000" scaled="1"/>
            <a:tileRect/>
          </a:gradFill>
          <a:ln>
            <a:gradFill flip="none" rotWithShape="1">
              <a:gsLst>
                <a:gs pos="1000">
                  <a:schemeClr val="bg1">
                    <a:alpha val="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lIns="180000" tIns="0" rtlCol="0" anchor="ctr"/>
          <a:lstStyle/>
          <a:p>
            <a:r>
              <a:rPr lang="en-US" sz="3200" b="1" dirty="0" smtClean="0">
                <a:solidFill>
                  <a:schemeClr val="tx1"/>
                </a:solidFill>
                <a:latin typeface="Arial"/>
                <a:cs typeface="Arial"/>
              </a:rPr>
              <a:t>How has the role of women in the Army changed over time?</a:t>
            </a:r>
            <a:endParaRPr lang="en-US" sz="2000" b="1" dirty="0">
              <a:solidFill>
                <a:schemeClr val="tx1"/>
              </a:solidFill>
              <a:latin typeface="Arial"/>
              <a:cs typeface="Arial"/>
            </a:endParaRPr>
          </a:p>
        </p:txBody>
      </p:sp>
    </p:spTree>
    <p:extLst>
      <p:ext uri="{BB962C8B-B14F-4D97-AF65-F5344CB8AC3E}">
        <p14:creationId xmlns:p14="http://schemas.microsoft.com/office/powerpoint/2010/main" val="3843581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0506_TakeAViewPowerpointGuide_v1_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20160506_TakeAViewPowerpointGuide_v1_AC.potx</Template>
  <TotalTime>764</TotalTime>
  <Words>2083</Words>
  <Application>Microsoft Macintosh PowerPoint</Application>
  <PresentationFormat>On-screen Show (4:3)</PresentationFormat>
  <Paragraphs>193</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20160506_TakeAViewPowerpointGuide_v1_AC</vt:lpstr>
      <vt:lpstr>PowerPoint Presentation</vt:lpstr>
      <vt:lpstr>PowerPoint Presentation</vt:lpstr>
      <vt:lpstr>Soldiers don’t just ‘fight’</vt:lpstr>
      <vt:lpstr>Female soldiers</vt:lpstr>
      <vt:lpstr>Close ground combat</vt:lpstr>
      <vt:lpstr>PowerPoint Presentation</vt:lpstr>
      <vt:lpstr>Justifications used to exclude women</vt:lpstr>
      <vt:lpstr>Time to change?</vt:lpstr>
      <vt:lpstr>PowerPoint Presentation</vt:lpstr>
      <vt:lpstr>First women in the Army – the WAAC</vt:lpstr>
      <vt:lpstr>Equality?</vt:lpstr>
      <vt:lpstr>PowerPoint Presentation</vt:lpstr>
      <vt:lpstr>The ATS</vt:lpstr>
      <vt:lpstr>Women Conscripts</vt:lpstr>
      <vt:lpstr>The WRAC</vt:lpstr>
      <vt:lpstr>The WRAC</vt:lpstr>
      <vt:lpstr>Equal Opportunities</vt:lpstr>
      <vt:lpstr>PowerPoint Presentation</vt:lpstr>
      <vt:lpstr>PowerPoint Presentation</vt:lpstr>
    </vt:vector>
  </TitlesOfParts>
  <Company>National Army Museum</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Cameron</dc:creator>
  <cp:lastModifiedBy>Elizabeth Shaw</cp:lastModifiedBy>
  <cp:revision>44</cp:revision>
  <dcterms:created xsi:type="dcterms:W3CDTF">2016-05-06T09:28:33Z</dcterms:created>
  <dcterms:modified xsi:type="dcterms:W3CDTF">2017-02-22T16:35:08Z</dcterms:modified>
</cp:coreProperties>
</file>