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76" r:id="rId3"/>
    <p:sldId id="257" r:id="rId4"/>
    <p:sldId id="259" r:id="rId5"/>
    <p:sldId id="261" r:id="rId6"/>
    <p:sldId id="262" r:id="rId7"/>
    <p:sldId id="263" r:id="rId8"/>
    <p:sldId id="264" r:id="rId9"/>
    <p:sldId id="265" r:id="rId10"/>
    <p:sldId id="266" r:id="rId11"/>
    <p:sldId id="267" r:id="rId12"/>
    <p:sldId id="268" r:id="rId13"/>
    <p:sldId id="269" r:id="rId14"/>
    <p:sldId id="270" r:id="rId15"/>
    <p:sldId id="271" r:id="rId16"/>
    <p:sldId id="273" r:id="rId17"/>
    <p:sldId id="272" r:id="rId18"/>
    <p:sldId id="275"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763A"/>
    <a:srgbClr val="292D60"/>
    <a:srgbClr val="B39265"/>
    <a:srgbClr val="B6451D"/>
    <a:srgbClr val="C68D3B"/>
    <a:srgbClr val="292B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p:scale>
          <a:sx n="100" d="100"/>
          <a:sy n="100" d="100"/>
        </p:scale>
        <p:origin x="2504" y="6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634A5-FC15-A54C-8CE1-A96D42453CE5}" type="datetimeFigureOut">
              <a:rPr lang="en-US" smtClean="0"/>
              <a:t>2/22/17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744723-638C-3049-8EA7-AFFDB4DE81F8}" type="slidenum">
              <a:rPr lang="en-US" smtClean="0"/>
              <a:t>‹#›</a:t>
            </a:fld>
            <a:endParaRPr lang="en-US"/>
          </a:p>
        </p:txBody>
      </p:sp>
    </p:spTree>
    <p:extLst>
      <p:ext uri="{BB962C8B-B14F-4D97-AF65-F5344CB8AC3E}">
        <p14:creationId xmlns:p14="http://schemas.microsoft.com/office/powerpoint/2010/main" val="42867560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 1972-08-67-1-48</a:t>
            </a:r>
          </a:p>
          <a:p>
            <a:r>
              <a:rPr lang="en-US" sz="1200" kern="1200" dirty="0" smtClean="0">
                <a:solidFill>
                  <a:schemeClr val="tx1"/>
                </a:solidFill>
                <a:latin typeface="+mn-lt"/>
                <a:ea typeface="+mn-ea"/>
                <a:cs typeface="+mn-cs"/>
              </a:rPr>
              <a:t>Stereoscopic photograph, Under cover of gas and smoke we break through to </a:t>
            </a:r>
            <a:r>
              <a:rPr lang="en-US" sz="1200" kern="1200" dirty="0" err="1" smtClean="0">
                <a:solidFill>
                  <a:schemeClr val="tx1"/>
                </a:solidFill>
                <a:latin typeface="+mn-lt"/>
                <a:ea typeface="+mn-ea"/>
                <a:cs typeface="+mn-cs"/>
              </a:rPr>
              <a:t>Serre</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Thiepval</a:t>
            </a:r>
            <a:r>
              <a:rPr lang="en-US" sz="1200" kern="1200" dirty="0" smtClean="0">
                <a:solidFill>
                  <a:schemeClr val="tx1"/>
                </a:solidFill>
                <a:latin typeface="+mn-lt"/>
                <a:ea typeface="+mn-ea"/>
                <a:cs typeface="+mn-cs"/>
              </a:rPr>
              <a:t> (photo from captured prisoner),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From a collection of one hundred and one stereoscopic photographs in box one of two entitled ‘The Great War’ including the official series.</a:t>
            </a:r>
          </a:p>
          <a:p>
            <a:r>
              <a:rPr lang="en-US" sz="1200" kern="1200" dirty="0" smtClean="0">
                <a:solidFill>
                  <a:schemeClr val="tx1"/>
                </a:solidFill>
                <a:latin typeface="+mn-lt"/>
                <a:ea typeface="+mn-ea"/>
                <a:cs typeface="+mn-cs"/>
              </a:rPr>
              <a:t>Associated with World War One, Western Front (1914-1918).</a:t>
            </a:r>
          </a:p>
          <a:p>
            <a:r>
              <a:rPr lang="en-US" sz="1200" kern="1200" dirty="0" smtClean="0">
                <a:solidFill>
                  <a:schemeClr val="tx1"/>
                </a:solidFill>
                <a:latin typeface="+mn-lt"/>
                <a:ea typeface="+mn-ea"/>
                <a:cs typeface="+mn-cs"/>
              </a:rPr>
              <a:t>Crown copyright.</a:t>
            </a:r>
            <a:endParaRPr lang="en-US" dirty="0" smtClean="0"/>
          </a:p>
          <a:p>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a:t>
            </a:fld>
            <a:endParaRPr lang="en-US"/>
          </a:p>
        </p:txBody>
      </p:sp>
    </p:spTree>
    <p:extLst>
      <p:ext uri="{BB962C8B-B14F-4D97-AF65-F5344CB8AC3E}">
        <p14:creationId xmlns:p14="http://schemas.microsoft.com/office/powerpoint/2010/main" val="2322341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 1998-10-244-1</a:t>
            </a:r>
          </a:p>
          <a:p>
            <a:r>
              <a:rPr lang="en-US" sz="1200" kern="1200" dirty="0" smtClean="0">
                <a:solidFill>
                  <a:schemeClr val="tx1"/>
                </a:solidFill>
                <a:latin typeface="+mn-lt"/>
                <a:ea typeface="+mn-ea"/>
                <a:cs typeface="+mn-cs"/>
              </a:rPr>
              <a:t>Your Country Needs You, 1998 (c).</a:t>
            </a:r>
          </a:p>
          <a:p>
            <a:r>
              <a:rPr lang="en-US" sz="1200" kern="1200" dirty="0" smtClean="0">
                <a:solidFill>
                  <a:schemeClr val="tx1"/>
                </a:solidFill>
                <a:latin typeface="+mn-lt"/>
                <a:ea typeface="+mn-ea"/>
                <a:cs typeface="+mn-cs"/>
              </a:rPr>
              <a:t>Crown copyright.</a:t>
            </a:r>
          </a:p>
          <a:p>
            <a:r>
              <a:rPr lang="en-US" sz="1200" kern="1200" dirty="0" smtClean="0">
                <a:solidFill>
                  <a:schemeClr val="tx1"/>
                </a:solidFill>
                <a:latin typeface="+mn-lt"/>
                <a:ea typeface="+mn-ea"/>
                <a:cs typeface="+mn-cs"/>
              </a:rPr>
              <a:t>Detail from </a:t>
            </a:r>
            <a:r>
              <a:rPr lang="en-US" sz="1200" kern="1200" dirty="0" err="1" smtClean="0">
                <a:solidFill>
                  <a:schemeClr val="tx1"/>
                </a:solidFill>
                <a:latin typeface="+mn-lt"/>
                <a:ea typeface="+mn-ea"/>
                <a:cs typeface="+mn-cs"/>
              </a:rPr>
              <a:t>Colour</a:t>
            </a:r>
            <a:r>
              <a:rPr lang="en-US" sz="1200" kern="1200" dirty="0" smtClean="0">
                <a:solidFill>
                  <a:schemeClr val="tx1"/>
                </a:solidFill>
                <a:latin typeface="+mn-lt"/>
                <a:ea typeface="+mn-ea"/>
                <a:cs typeface="+mn-cs"/>
              </a:rPr>
              <a:t> photolithograph recruiting poster to encourage ethnic minorities to join the Army, published by the Ministry of </a:t>
            </a:r>
            <a:r>
              <a:rPr lang="en-US" sz="1200" kern="1200" dirty="0" err="1" smtClean="0">
                <a:solidFill>
                  <a:schemeClr val="tx1"/>
                </a:solidFill>
                <a:latin typeface="+mn-lt"/>
                <a:ea typeface="+mn-ea"/>
                <a:cs typeface="+mn-cs"/>
              </a:rPr>
              <a:t>Defence</a:t>
            </a:r>
            <a:r>
              <a:rPr lang="en-US" sz="1200" kern="1200" dirty="0" smtClean="0">
                <a:solidFill>
                  <a:schemeClr val="tx1"/>
                </a:solidFill>
                <a:latin typeface="+mn-lt"/>
                <a:ea typeface="+mn-ea"/>
                <a:cs typeface="+mn-cs"/>
              </a:rPr>
              <a:t>, 1998 (c).</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During the early 1990s, the Army's public image was tarnished by reports of bullying and abuse of black soldiers. In 1997, the Office of Public Management released a damning report that found evidence of widespread racism in the armed forces. In response, the Ministry of </a:t>
            </a:r>
            <a:r>
              <a:rPr lang="en-US" sz="1200" kern="1200" dirty="0" err="1" smtClean="0">
                <a:solidFill>
                  <a:schemeClr val="tx1"/>
                </a:solidFill>
                <a:latin typeface="+mn-lt"/>
                <a:ea typeface="+mn-ea"/>
                <a:cs typeface="+mn-cs"/>
              </a:rPr>
              <a:t>Defence</a:t>
            </a:r>
            <a:r>
              <a:rPr lang="en-US" sz="1200" kern="1200" dirty="0" smtClean="0">
                <a:solidFill>
                  <a:schemeClr val="tx1"/>
                </a:solidFill>
                <a:latin typeface="+mn-lt"/>
                <a:ea typeface="+mn-ea"/>
                <a:cs typeface="+mn-cs"/>
              </a:rPr>
              <a:t> launched its first-ever campaign aimed specifically at recruiting ethnic minority officers. This included the issuing of a new set of recruitment posters based on Alfred </a:t>
            </a:r>
            <a:r>
              <a:rPr lang="en-US" sz="1200" kern="1200" dirty="0" err="1" smtClean="0">
                <a:solidFill>
                  <a:schemeClr val="tx1"/>
                </a:solidFill>
                <a:latin typeface="+mn-lt"/>
                <a:ea typeface="+mn-ea"/>
                <a:cs typeface="+mn-cs"/>
              </a:rPr>
              <a:t>Leete’s</a:t>
            </a:r>
            <a:r>
              <a:rPr lang="en-US" sz="1200" kern="1200" dirty="0" smtClean="0">
                <a:solidFill>
                  <a:schemeClr val="tx1"/>
                </a:solidFill>
                <a:latin typeface="+mn-lt"/>
                <a:ea typeface="+mn-ea"/>
                <a:cs typeface="+mn-cs"/>
              </a:rPr>
              <a:t> well known ‘Your Country Needs You’ poster of Lord Kitchener from the First World War. In this example, Kitchener’s face has been replaced by that of </a:t>
            </a:r>
            <a:r>
              <a:rPr lang="en-US" sz="1200" kern="1200" dirty="0" err="1" smtClean="0">
                <a:solidFill>
                  <a:schemeClr val="tx1"/>
                </a:solidFill>
                <a:latin typeface="+mn-lt"/>
                <a:ea typeface="+mn-ea"/>
                <a:cs typeface="+mn-cs"/>
              </a:rPr>
              <a:t>Ghanian</a:t>
            </a:r>
            <a:r>
              <a:rPr lang="en-US" sz="1200" kern="1200" dirty="0" smtClean="0">
                <a:solidFill>
                  <a:schemeClr val="tx1"/>
                </a:solidFill>
                <a:latin typeface="+mn-lt"/>
                <a:ea typeface="+mn-ea"/>
                <a:cs typeface="+mn-cs"/>
              </a:rPr>
              <a:t>-born Captain </a:t>
            </a:r>
            <a:r>
              <a:rPr lang="en-US" sz="1200" kern="1200" dirty="0" err="1" smtClean="0">
                <a:solidFill>
                  <a:schemeClr val="tx1"/>
                </a:solidFill>
                <a:latin typeface="+mn-lt"/>
                <a:ea typeface="+mn-ea"/>
                <a:cs typeface="+mn-cs"/>
              </a:rPr>
              <a:t>Fidelix</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Datson</a:t>
            </a:r>
            <a:r>
              <a:rPr lang="en-US" sz="1200" kern="1200" dirty="0" smtClean="0">
                <a:solidFill>
                  <a:schemeClr val="tx1"/>
                </a:solidFill>
                <a:latin typeface="+mn-lt"/>
                <a:ea typeface="+mn-ea"/>
                <a:cs typeface="+mn-cs"/>
              </a:rPr>
              <a:t> of the Royal Artillery. </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10</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2012-10-20-37</a:t>
            </a:r>
          </a:p>
          <a:p>
            <a:r>
              <a:rPr lang="en-US" sz="1200" kern="1200" dirty="0" smtClean="0">
                <a:solidFill>
                  <a:schemeClr val="tx1"/>
                </a:solidFill>
                <a:latin typeface="+mn-lt"/>
                <a:ea typeface="+mn-ea"/>
                <a:cs typeface="+mn-cs"/>
              </a:rPr>
              <a:t>Digital photograph related</a:t>
            </a:r>
            <a:r>
              <a:rPr lang="en-US" sz="1200" kern="1200" baseline="0" dirty="0" smtClean="0">
                <a:solidFill>
                  <a:schemeClr val="tx1"/>
                </a:solidFill>
                <a:latin typeface="+mn-lt"/>
                <a:ea typeface="+mn-ea"/>
                <a:cs typeface="+mn-cs"/>
              </a:rPr>
              <a:t> to the service of </a:t>
            </a:r>
            <a:r>
              <a:rPr lang="en-US" sz="1200" kern="1200" dirty="0" smtClean="0">
                <a:solidFill>
                  <a:schemeClr val="tx1"/>
                </a:solidFill>
                <a:latin typeface="+mn-lt"/>
                <a:ea typeface="+mn-ea"/>
                <a:cs typeface="+mn-cs"/>
              </a:rPr>
              <a:t>Burma Coy, 3rd </a:t>
            </a:r>
            <a:r>
              <a:rPr lang="en-US" sz="1200" kern="1200" dirty="0" err="1" smtClean="0">
                <a:solidFill>
                  <a:schemeClr val="tx1"/>
                </a:solidFill>
                <a:latin typeface="+mn-lt"/>
                <a:ea typeface="+mn-ea"/>
                <a:cs typeface="+mn-cs"/>
              </a:rPr>
              <a:t>Bn</a:t>
            </a:r>
            <a:r>
              <a:rPr lang="en-US" sz="1200" kern="1200" dirty="0" smtClean="0">
                <a:solidFill>
                  <a:schemeClr val="tx1"/>
                </a:solidFill>
                <a:latin typeface="+mn-lt"/>
                <a:ea typeface="+mn-ea"/>
                <a:cs typeface="+mn-cs"/>
              </a:rPr>
              <a:t> Yorkshire Regiment in Afghanistan during Operation Herrick 10 in 2009.</a:t>
            </a:r>
          </a:p>
          <a:p>
            <a:r>
              <a:rPr lang="en-US" sz="1200" kern="1200" dirty="0" smtClean="0">
                <a:solidFill>
                  <a:schemeClr val="tx1"/>
                </a:solidFill>
                <a:latin typeface="+mn-lt"/>
                <a:ea typeface="+mn-ea"/>
                <a:cs typeface="+mn-cs"/>
              </a:rPr>
              <a:t>Associated with Operation HERRICK, Afghanistan (2001-2014) 2004- .</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11</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latin typeface="+mn-lt"/>
                <a:ea typeface="+mn-ea"/>
                <a:cs typeface="+mn-cs"/>
              </a:rPr>
              <a:t>NAM 1958-11-98-18</a:t>
            </a:r>
          </a:p>
          <a:p>
            <a:r>
              <a:rPr lang="ro-RO" sz="1200" kern="1200" dirty="0" smtClean="0">
                <a:solidFill>
                  <a:schemeClr val="tx1"/>
                </a:solidFill>
                <a:latin typeface="+mn-lt"/>
                <a:ea typeface="+mn-ea"/>
                <a:cs typeface="+mn-cs"/>
              </a:rPr>
              <a:t>Korea Medal 1950-53.</a:t>
            </a:r>
          </a:p>
          <a:p>
            <a:endParaRPr lang="ro-RO" sz="1200" kern="1200" dirty="0" smtClean="0">
              <a:solidFill>
                <a:schemeClr val="tx1"/>
              </a:solidFill>
              <a:latin typeface="+mn-lt"/>
              <a:ea typeface="+mn-ea"/>
              <a:cs typeface="+mn-cs"/>
            </a:endParaRPr>
          </a:p>
          <a:p>
            <a:r>
              <a:rPr lang="ro-RO" sz="1200" kern="1200" dirty="0" smtClean="0">
                <a:solidFill>
                  <a:schemeClr val="tx1"/>
                </a:solidFill>
                <a:latin typeface="+mn-lt"/>
                <a:ea typeface="+mn-ea"/>
                <a:cs typeface="+mn-cs"/>
              </a:rPr>
              <a:t>The Korea Medal 1950-53 is a separate campaign medal awarded in addition to the General Service Medal 1918-62 for service in the Korean War (1950-1953). Struck in cupro-nickel, it bears the young Queen Elizabeth II’s head on the obverse and on the reverse a depiction of Hercules wrestling with the Hydra, with the word ‘Korea’ below.</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12</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 </a:t>
            </a:r>
            <a:r>
              <a:rPr lang="en-US" sz="1200" kern="1200" dirty="0" smtClean="0">
                <a:solidFill>
                  <a:schemeClr val="tx1"/>
                </a:solidFill>
                <a:latin typeface="+mn-lt"/>
                <a:ea typeface="+mn-ea"/>
                <a:cs typeface="+mn-cs"/>
              </a:rPr>
              <a:t>2005-01-67-58</a:t>
            </a:r>
          </a:p>
          <a:p>
            <a:r>
              <a:rPr lang="en-US" sz="1200" kern="1200" dirty="0" smtClean="0">
                <a:solidFill>
                  <a:schemeClr val="tx1"/>
                </a:solidFill>
                <a:latin typeface="+mn-lt"/>
                <a:ea typeface="+mn-ea"/>
                <a:cs typeface="+mn-cs"/>
              </a:rPr>
              <a:t>Digital photograph: Soldiers of 6 Platoon B Company call signs 30A and 30B (Three Zero Alpha and Bravo) take a short break whilst providing multiple patrols around the Local Government HQ Building in Basra to protect against possible attacks from militants, on what should have been the first day of Iraqi Independence.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Photographed by WO2 Giles </a:t>
            </a:r>
            <a:r>
              <a:rPr lang="en-US" sz="1200" kern="1200" dirty="0" err="1" smtClean="0">
                <a:solidFill>
                  <a:schemeClr val="tx1"/>
                </a:solidFill>
                <a:latin typeface="+mn-lt"/>
                <a:ea typeface="+mn-ea"/>
                <a:cs typeface="+mn-cs"/>
              </a:rPr>
              <a:t>Penfound</a:t>
            </a:r>
            <a:r>
              <a:rPr lang="en-US" sz="1200" kern="1200" dirty="0" smtClean="0">
                <a:solidFill>
                  <a:schemeClr val="tx1"/>
                </a:solidFill>
                <a:latin typeface="+mn-lt"/>
                <a:ea typeface="+mn-ea"/>
                <a:cs typeface="+mn-cs"/>
              </a:rPr>
              <a:t>, Army Media Operations, Basra, southern Iraq, Operation TELIC 4, 30 June 2004.</a:t>
            </a:r>
          </a:p>
          <a:p>
            <a:r>
              <a:rPr lang="en-US" sz="1200" kern="1200" dirty="0" smtClean="0">
                <a:solidFill>
                  <a:schemeClr val="tx1"/>
                </a:solidFill>
                <a:latin typeface="+mn-lt"/>
                <a:ea typeface="+mn-ea"/>
                <a:cs typeface="+mn-cs"/>
              </a:rPr>
              <a:t>From a CD entitled 'Iraq Conflict. Operation Telic', compiled by WO2 </a:t>
            </a:r>
            <a:r>
              <a:rPr lang="en-US" sz="1200" kern="1200" dirty="0" err="1" smtClean="0">
                <a:solidFill>
                  <a:schemeClr val="tx1"/>
                </a:solidFill>
                <a:latin typeface="+mn-lt"/>
                <a:ea typeface="+mn-ea"/>
                <a:cs typeface="+mn-cs"/>
              </a:rPr>
              <a:t>Penfound</a:t>
            </a:r>
            <a:r>
              <a:rPr lang="en-US" sz="1200" kern="1200" dirty="0" smtClean="0">
                <a:solidFill>
                  <a:schemeClr val="tx1"/>
                </a:solidFill>
                <a:latin typeface="+mn-lt"/>
                <a:ea typeface="+mn-ea"/>
                <a:cs typeface="+mn-cs"/>
              </a:rPr>
              <a:t>, for an exhibition at the NAM provisionally entitled 'Portrait' (Project: Operation TELIC).</a:t>
            </a:r>
          </a:p>
          <a:p>
            <a:r>
              <a:rPr lang="en-US" sz="1200" kern="1200" dirty="0" smtClean="0">
                <a:solidFill>
                  <a:schemeClr val="tx1"/>
                </a:solidFill>
                <a:latin typeface="+mn-lt"/>
                <a:ea typeface="+mn-ea"/>
                <a:cs typeface="+mn-cs"/>
              </a:rPr>
              <a:t>Associated with B Company 1st Battalion The Cheshire Regiment, Iraq (2003-).</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patrols started at 0645 in the morning and lasted for the whole day with soldiers supporting the local Iraqi police force. With the exception of normal criminal activity is was a very quiet day and failed to live up to the dire expectations of some. As a result of their aggressive and positive patrols the incidences of attacks on their base location dropped. The heat was a major problem to be tackled and it was important for the soldiers to constantly take on water to maintain their health and operational effectiveness.</a:t>
            </a:r>
            <a:endParaRPr lang="en-US" dirty="0" smtClean="0"/>
          </a:p>
        </p:txBody>
      </p:sp>
      <p:sp>
        <p:nvSpPr>
          <p:cNvPr id="4" name="Slide Number Placeholder 3"/>
          <p:cNvSpPr>
            <a:spLocks noGrp="1"/>
          </p:cNvSpPr>
          <p:nvPr>
            <p:ph type="sldNum" sz="quarter" idx="10"/>
          </p:nvPr>
        </p:nvSpPr>
        <p:spPr/>
        <p:txBody>
          <a:bodyPr/>
          <a:lstStyle/>
          <a:p>
            <a:fld id="{0B744723-638C-3049-8EA7-AFFDB4DE81F8}" type="slidenum">
              <a:rPr lang="en-US" smtClean="0"/>
              <a:t>13</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2015-01-4-6</a:t>
            </a:r>
          </a:p>
          <a:p>
            <a:r>
              <a:rPr lang="en-US" sz="1200" kern="1200" dirty="0" smtClean="0">
                <a:solidFill>
                  <a:schemeClr val="tx1"/>
                </a:solidFill>
                <a:latin typeface="+mn-lt"/>
                <a:ea typeface="+mn-ea"/>
                <a:cs typeface="+mn-cs"/>
              </a:rPr>
              <a:t>Army Reserve recruiting poster, 2014 (c).</a:t>
            </a:r>
          </a:p>
          <a:p>
            <a:r>
              <a:rPr lang="en-US" sz="1200" kern="1200" dirty="0" smtClean="0">
                <a:solidFill>
                  <a:schemeClr val="tx1"/>
                </a:solidFill>
                <a:latin typeface="+mn-lt"/>
                <a:ea typeface="+mn-ea"/>
                <a:cs typeface="+mn-cs"/>
              </a:rPr>
              <a:t>Produced by the British Army Recruiting Group for the Ministry of </a:t>
            </a:r>
            <a:r>
              <a:rPr lang="en-US" sz="1200" kern="1200" dirty="0" err="1" smtClean="0">
                <a:solidFill>
                  <a:schemeClr val="tx1"/>
                </a:solidFill>
                <a:latin typeface="+mn-lt"/>
                <a:ea typeface="+mn-ea"/>
                <a:cs typeface="+mn-cs"/>
              </a:rPr>
              <a:t>Defence</a:t>
            </a:r>
            <a:r>
              <a:rPr lang="en-US" sz="1200" kern="1200" dirty="0" smtClean="0">
                <a:solidFill>
                  <a:schemeClr val="tx1"/>
                </a:solidFill>
                <a:latin typeface="+mn-lt"/>
                <a:ea typeface="+mn-ea"/>
                <a:cs typeface="+mn-cs"/>
              </a:rPr>
              <a:t>, 2014 (c).</a:t>
            </a:r>
          </a:p>
          <a:p>
            <a:r>
              <a:rPr lang="en-US" sz="1200" kern="1200" dirty="0" smtClean="0">
                <a:solidFill>
                  <a:schemeClr val="tx1"/>
                </a:solidFill>
                <a:latin typeface="+mn-lt"/>
                <a:ea typeface="+mn-ea"/>
                <a:cs typeface="+mn-cs"/>
              </a:rPr>
              <a:t>Crown copyright.</a:t>
            </a:r>
          </a:p>
        </p:txBody>
      </p:sp>
      <p:sp>
        <p:nvSpPr>
          <p:cNvPr id="4" name="Slide Number Placeholder 3"/>
          <p:cNvSpPr>
            <a:spLocks noGrp="1"/>
          </p:cNvSpPr>
          <p:nvPr>
            <p:ph type="sldNum" sz="quarter" idx="10"/>
          </p:nvPr>
        </p:nvSpPr>
        <p:spPr/>
        <p:txBody>
          <a:bodyPr/>
          <a:lstStyle/>
          <a:p>
            <a:fld id="{0B744723-638C-3049-8EA7-AFFDB4DE81F8}" type="slidenum">
              <a:rPr lang="en-US" smtClean="0"/>
              <a:t>14</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2006-10-3-198</a:t>
            </a:r>
            <a:endParaRPr lang="en-US" dirty="0" smtClean="0"/>
          </a:p>
          <a:p>
            <a:r>
              <a:rPr lang="en-US" sz="1200" kern="1200" dirty="0" smtClean="0">
                <a:solidFill>
                  <a:schemeClr val="tx1"/>
                </a:solidFill>
                <a:latin typeface="+mn-lt"/>
                <a:ea typeface="+mn-ea"/>
                <a:cs typeface="+mn-cs"/>
              </a:rPr>
              <a:t>Photograph: A soldier from 3rd Battalion The Parachute Regiment, laden with link ammunition for his General Purpose Machine Gun, in Now </a:t>
            </a:r>
            <a:r>
              <a:rPr lang="en-US" sz="1200" kern="1200" dirty="0" err="1" smtClean="0">
                <a:solidFill>
                  <a:schemeClr val="tx1"/>
                </a:solidFill>
                <a:latin typeface="+mn-lt"/>
                <a:ea typeface="+mn-ea"/>
                <a:cs typeface="+mn-cs"/>
              </a:rPr>
              <a:t>Zad</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Digital photograph taken by </a:t>
            </a:r>
            <a:r>
              <a:rPr lang="en-US" sz="1200" kern="1200" dirty="0" err="1" smtClean="0">
                <a:solidFill>
                  <a:schemeClr val="tx1"/>
                </a:solidFill>
                <a:latin typeface="+mn-lt"/>
                <a:ea typeface="+mn-ea"/>
                <a:cs typeface="+mn-cs"/>
              </a:rPr>
              <a:t>Cpl</a:t>
            </a:r>
            <a:r>
              <a:rPr lang="en-US" sz="1200" kern="1200" dirty="0" smtClean="0">
                <a:solidFill>
                  <a:schemeClr val="tx1"/>
                </a:solidFill>
                <a:latin typeface="+mn-lt"/>
                <a:ea typeface="+mn-ea"/>
                <a:cs typeface="+mn-cs"/>
              </a:rPr>
              <a:t> Mike Fletcher, Royal Logistic Corps, Helmand Task Force Photographer, Now </a:t>
            </a:r>
            <a:r>
              <a:rPr lang="en-US" sz="1200" kern="1200" dirty="0" err="1" smtClean="0">
                <a:solidFill>
                  <a:schemeClr val="tx1"/>
                </a:solidFill>
                <a:latin typeface="+mn-lt"/>
                <a:ea typeface="+mn-ea"/>
                <a:cs typeface="+mn-cs"/>
              </a:rPr>
              <a:t>Zad</a:t>
            </a:r>
            <a:r>
              <a:rPr lang="en-US" sz="1200" kern="1200" dirty="0" smtClean="0">
                <a:solidFill>
                  <a:schemeClr val="tx1"/>
                </a:solidFill>
                <a:latin typeface="+mn-lt"/>
                <a:ea typeface="+mn-ea"/>
                <a:cs typeface="+mn-cs"/>
              </a:rPr>
              <a:t>, Helmand Province, Afghanistan, July 2006. From a CD of 309 images.</a:t>
            </a:r>
          </a:p>
          <a:p>
            <a:r>
              <a:rPr lang="en-US" sz="1200" kern="1200" dirty="0" smtClean="0">
                <a:solidFill>
                  <a:schemeClr val="tx1"/>
                </a:solidFill>
                <a:latin typeface="+mn-lt"/>
                <a:ea typeface="+mn-ea"/>
                <a:cs typeface="+mn-cs"/>
              </a:rPr>
              <a:t>Crown copyright.</a:t>
            </a:r>
          </a:p>
          <a:p>
            <a:r>
              <a:rPr lang="en-US" sz="1200" kern="1200" dirty="0" smtClean="0">
                <a:solidFill>
                  <a:schemeClr val="tx1"/>
                </a:solidFill>
                <a:latin typeface="+mn-lt"/>
                <a:ea typeface="+mn-ea"/>
                <a:cs typeface="+mn-cs"/>
              </a:rPr>
              <a:t>Members of the 3rd Battalion the Parachute Regiment, D Squadron Household Cavalry Regiment and other 16 Air Assault Brigade elements which make up the Helmand Task Force (HTF), on the 30th and 31st July 2006, carried out an operation in the Taliban strong hold town of Now </a:t>
            </a:r>
            <a:r>
              <a:rPr lang="en-US" sz="1200" kern="1200" dirty="0" err="1" smtClean="0">
                <a:solidFill>
                  <a:schemeClr val="tx1"/>
                </a:solidFill>
                <a:latin typeface="+mn-lt"/>
                <a:ea typeface="+mn-ea"/>
                <a:cs typeface="+mn-cs"/>
              </a:rPr>
              <a:t>Zad</a:t>
            </a:r>
            <a:r>
              <a:rPr lang="en-US" sz="1200" kern="1200" dirty="0" smtClean="0">
                <a:solidFill>
                  <a:schemeClr val="tx1"/>
                </a:solidFill>
                <a:latin typeface="+mn-lt"/>
                <a:ea typeface="+mn-ea"/>
                <a:cs typeface="+mn-cs"/>
              </a:rPr>
              <a:t>, Helmand Province, Afghanistan.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Troops hit the ground at first light on the 30th July having flown in on CH 47 (Chinook) helicopters and were met by D </a:t>
            </a:r>
            <a:r>
              <a:rPr lang="en-US" sz="1200" kern="1200" dirty="0" err="1" smtClean="0">
                <a:solidFill>
                  <a:schemeClr val="tx1"/>
                </a:solidFill>
                <a:latin typeface="+mn-lt"/>
                <a:ea typeface="+mn-ea"/>
                <a:cs typeface="+mn-cs"/>
              </a:rPr>
              <a:t>Sqn</a:t>
            </a:r>
            <a:r>
              <a:rPr lang="en-US" sz="1200" kern="1200" dirty="0" smtClean="0">
                <a:solidFill>
                  <a:schemeClr val="tx1"/>
                </a:solidFill>
                <a:latin typeface="+mn-lt"/>
                <a:ea typeface="+mn-ea"/>
                <a:cs typeface="+mn-cs"/>
              </a:rPr>
              <a:t> HCR and other support elements. B and C Coy marched straight into Now </a:t>
            </a:r>
            <a:r>
              <a:rPr lang="en-US" sz="1200" kern="1200" dirty="0" err="1" smtClean="0">
                <a:solidFill>
                  <a:schemeClr val="tx1"/>
                </a:solidFill>
                <a:latin typeface="+mn-lt"/>
                <a:ea typeface="+mn-ea"/>
                <a:cs typeface="+mn-cs"/>
              </a:rPr>
              <a:t>Zad</a:t>
            </a:r>
            <a:r>
              <a:rPr lang="en-US" sz="1200" kern="1200" dirty="0" smtClean="0">
                <a:solidFill>
                  <a:schemeClr val="tx1"/>
                </a:solidFill>
                <a:latin typeface="+mn-lt"/>
                <a:ea typeface="+mn-ea"/>
                <a:cs typeface="+mn-cs"/>
              </a:rPr>
              <a:t> town knowing it was a Taliban strong hold with many others in the area which could be called upon for assistance.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HTF wanted take a strong hold in Now </a:t>
            </a:r>
            <a:r>
              <a:rPr lang="en-US" sz="1200" kern="1200" dirty="0" err="1" smtClean="0">
                <a:solidFill>
                  <a:schemeClr val="tx1"/>
                </a:solidFill>
                <a:latin typeface="+mn-lt"/>
                <a:ea typeface="+mn-ea"/>
                <a:cs typeface="+mn-cs"/>
              </a:rPr>
              <a:t>Zad</a:t>
            </a:r>
            <a:r>
              <a:rPr lang="en-US" sz="1200" kern="1200" dirty="0" smtClean="0">
                <a:solidFill>
                  <a:schemeClr val="tx1"/>
                </a:solidFill>
                <a:latin typeface="+mn-lt"/>
                <a:ea typeface="+mn-ea"/>
                <a:cs typeface="+mn-cs"/>
              </a:rPr>
              <a:t> and therefore bring security and stability to the area which had turned into a ghost town. This would show the local population that coalition forces were there to stay and Taliban rule would not return.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image was taken on Operation HERRICK IV, the UK's deployment into Helmand Province, Southern Afghanistan. Operation HERRICK IV has seen the development of the Helmand Task Force in the province, which has seen the cross Governmental Provincial Reconstruction Team set up in </a:t>
            </a:r>
            <a:r>
              <a:rPr lang="en-US" sz="1200" kern="1200" dirty="0" err="1" smtClean="0">
                <a:solidFill>
                  <a:schemeClr val="tx1"/>
                </a:solidFill>
                <a:latin typeface="+mn-lt"/>
                <a:ea typeface="+mn-ea"/>
                <a:cs typeface="+mn-cs"/>
              </a:rPr>
              <a:t>Lashkar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Gah</a:t>
            </a:r>
            <a:r>
              <a:rPr lang="en-US" sz="1200" kern="1200" dirty="0" smtClean="0">
                <a:solidFill>
                  <a:schemeClr val="tx1"/>
                </a:solidFill>
                <a:latin typeface="+mn-lt"/>
                <a:ea typeface="+mn-ea"/>
                <a:cs typeface="+mn-cs"/>
              </a:rPr>
              <a:t> to help the Afghan Government build strong governmental institutions, security and create jobs. The Task Force was made up of 3,300 troops from the British Military, with the majority being taken from 16 Air Assault Brigade.</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15</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1995-01-148-1</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Identity tag of </a:t>
            </a:r>
            <a:r>
              <a:rPr lang="en-US" sz="1200" kern="1200" dirty="0" err="1" smtClean="0">
                <a:solidFill>
                  <a:schemeClr val="tx1"/>
                </a:solidFill>
                <a:latin typeface="+mn-lt"/>
                <a:ea typeface="+mn-ea"/>
                <a:cs typeface="+mn-cs"/>
              </a:rPr>
              <a:t>Pte</a:t>
            </a:r>
            <a:r>
              <a:rPr lang="en-US" sz="1200" kern="1200" dirty="0" smtClean="0">
                <a:solidFill>
                  <a:schemeClr val="tx1"/>
                </a:solidFill>
                <a:latin typeface="+mn-lt"/>
                <a:ea typeface="+mn-ea"/>
                <a:cs typeface="+mn-cs"/>
              </a:rPr>
              <a:t> Alan Ball, Royal Army Ordnance Corps, National Service and Territorial Army, 1950-1959. </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16</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latin typeface="Arial"/>
                <a:cs typeface="Arial"/>
              </a:rPr>
              <a:t>NAM 2007-10-8-45-76</a:t>
            </a:r>
          </a:p>
          <a:p>
            <a:r>
              <a:rPr lang="en-US" sz="1200" kern="1200" dirty="0" smtClean="0">
                <a:solidFill>
                  <a:schemeClr val="tx1"/>
                </a:solidFill>
                <a:latin typeface="+mn-lt"/>
                <a:ea typeface="+mn-ea"/>
                <a:cs typeface="+mn-cs"/>
              </a:rPr>
              <a:t>Students from </a:t>
            </a:r>
            <a:r>
              <a:rPr lang="en-US" sz="1200" kern="1200" dirty="0" err="1" smtClean="0">
                <a:solidFill>
                  <a:schemeClr val="tx1"/>
                </a:solidFill>
                <a:latin typeface="+mn-lt"/>
                <a:ea typeface="+mn-ea"/>
                <a:cs typeface="+mn-cs"/>
              </a:rPr>
              <a:t>Tayforth</a:t>
            </a:r>
            <a:r>
              <a:rPr lang="en-US" sz="1200" kern="1200" dirty="0" smtClean="0">
                <a:solidFill>
                  <a:schemeClr val="tx1"/>
                </a:solidFill>
                <a:latin typeface="+mn-lt"/>
                <a:ea typeface="+mn-ea"/>
                <a:cs typeface="+mn-cs"/>
              </a:rPr>
              <a:t> University Officers Training Corps (UOTC) working in the </a:t>
            </a:r>
            <a:r>
              <a:rPr lang="en-US" sz="1200" kern="1200" dirty="0" err="1" smtClean="0">
                <a:solidFill>
                  <a:schemeClr val="tx1"/>
                </a:solidFill>
                <a:latin typeface="+mn-lt"/>
                <a:ea typeface="+mn-ea"/>
                <a:cs typeface="+mn-cs"/>
              </a:rPr>
              <a:t>Kamuli</a:t>
            </a:r>
            <a:r>
              <a:rPr lang="en-US" sz="1200" kern="1200" dirty="0" smtClean="0">
                <a:solidFill>
                  <a:schemeClr val="tx1"/>
                </a:solidFill>
                <a:latin typeface="+mn-lt"/>
                <a:ea typeface="+mn-ea"/>
                <a:cs typeface="+mn-cs"/>
              </a:rPr>
              <a:t> district of Uganda in support London based charity, The </a:t>
            </a:r>
            <a:r>
              <a:rPr lang="en-US" sz="1200" kern="1200" dirty="0" err="1" smtClean="0">
                <a:solidFill>
                  <a:schemeClr val="tx1"/>
                </a:solidFill>
                <a:latin typeface="+mn-lt"/>
                <a:ea typeface="+mn-ea"/>
                <a:cs typeface="+mn-cs"/>
              </a:rPr>
              <a:t>Busoga</a:t>
            </a:r>
            <a:r>
              <a:rPr lang="en-US" sz="1200" kern="1200" dirty="0" smtClean="0">
                <a:solidFill>
                  <a:schemeClr val="tx1"/>
                </a:solidFill>
                <a:latin typeface="+mn-lt"/>
                <a:ea typeface="+mn-ea"/>
                <a:cs typeface="+mn-cs"/>
              </a:rPr>
              <a:t> Trust.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Digital photograph, one of 467 images taken from two CDs of multimedia, by </a:t>
            </a:r>
            <a:r>
              <a:rPr lang="en-US" sz="1200" kern="1200" dirty="0" err="1" smtClean="0">
                <a:solidFill>
                  <a:schemeClr val="tx1"/>
                </a:solidFill>
                <a:latin typeface="+mn-lt"/>
                <a:ea typeface="+mn-ea"/>
                <a:cs typeface="+mn-cs"/>
              </a:rPr>
              <a:t>Cpl</a:t>
            </a:r>
            <a:r>
              <a:rPr lang="en-US" sz="1200" kern="1200" dirty="0" smtClean="0">
                <a:solidFill>
                  <a:schemeClr val="tx1"/>
                </a:solidFill>
                <a:latin typeface="+mn-lt"/>
                <a:ea typeface="+mn-ea"/>
                <a:cs typeface="+mn-cs"/>
              </a:rPr>
              <a:t> Paul Jarvis, Royal Logistic Corps, August 2003. Crown copyright.</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Kamuli</a:t>
            </a:r>
            <a:r>
              <a:rPr lang="en-US" sz="1200" kern="1200" dirty="0" smtClean="0">
                <a:solidFill>
                  <a:schemeClr val="tx1"/>
                </a:solidFill>
                <a:latin typeface="+mn-lt"/>
                <a:ea typeface="+mn-ea"/>
                <a:cs typeface="+mn-cs"/>
              </a:rPr>
              <a:t> is a poor, rural district situated along the banks of the River Nile, some 3 hours from the capital Kampala. It is estimated that 60% of the local population do not have access to a clean water supply.  Under the leadership of Captain Dave </a:t>
            </a:r>
            <a:r>
              <a:rPr lang="en-US" sz="1200" kern="1200" dirty="0" err="1" smtClean="0">
                <a:solidFill>
                  <a:schemeClr val="tx1"/>
                </a:solidFill>
                <a:latin typeface="+mn-lt"/>
                <a:ea typeface="+mn-ea"/>
                <a:cs typeface="+mn-cs"/>
              </a:rPr>
              <a:t>Balmer</a:t>
            </a:r>
            <a:r>
              <a:rPr lang="en-US" sz="1200" kern="1200" dirty="0" smtClean="0">
                <a:solidFill>
                  <a:schemeClr val="tx1"/>
                </a:solidFill>
                <a:latin typeface="+mn-lt"/>
                <a:ea typeface="+mn-ea"/>
                <a:cs typeface="+mn-cs"/>
              </a:rPr>
              <a:t>, three groups of  students spent three weeks assisting in the construction of shallow wells, hand pumps and rainwater collection tanks situated close to local settlements.</a:t>
            </a:r>
          </a:p>
          <a:p>
            <a:r>
              <a:rPr lang="en-US" sz="1200" kern="1200" dirty="0" smtClean="0">
                <a:solidFill>
                  <a:schemeClr val="tx1"/>
                </a:solidFill>
                <a:latin typeface="+mn-lt"/>
                <a:ea typeface="+mn-ea"/>
                <a:cs typeface="+mn-cs"/>
              </a:rPr>
              <a:t>The UOTC offers students the opportunity to see and experience life in the Army but the scheme does not commit a student to joining the Army after graduation. </a:t>
            </a:r>
          </a:p>
          <a:p>
            <a:r>
              <a:rPr lang="en-US" sz="1200" kern="1200" dirty="0" smtClean="0">
                <a:solidFill>
                  <a:schemeClr val="tx1"/>
                </a:solidFill>
                <a:latin typeface="+mn-lt"/>
                <a:ea typeface="+mn-ea"/>
                <a:cs typeface="+mn-cs"/>
              </a:rPr>
              <a:t>From one of 96 CDs of photographs of the British Army on active service, training or engaged in sports, 2001-2005.</a:t>
            </a:r>
            <a:endParaRPr lang="en-US" dirty="0" smtClean="0"/>
          </a:p>
          <a:p>
            <a:endParaRPr lang="en-GB" dirty="0" smtClean="0"/>
          </a:p>
          <a:p>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17</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 1972-08-67-1-48</a:t>
            </a:r>
          </a:p>
          <a:p>
            <a:r>
              <a:rPr lang="en-US" sz="1200" kern="1200" dirty="0" smtClean="0">
                <a:solidFill>
                  <a:schemeClr val="tx1"/>
                </a:solidFill>
                <a:latin typeface="+mn-lt"/>
                <a:ea typeface="+mn-ea"/>
                <a:cs typeface="+mn-cs"/>
              </a:rPr>
              <a:t>Stereoscopic photograph, Under cover of gas and smoke we break through to </a:t>
            </a:r>
            <a:r>
              <a:rPr lang="en-US" sz="1200" kern="1200" dirty="0" err="1" smtClean="0">
                <a:solidFill>
                  <a:schemeClr val="tx1"/>
                </a:solidFill>
                <a:latin typeface="+mn-lt"/>
                <a:ea typeface="+mn-ea"/>
                <a:cs typeface="+mn-cs"/>
              </a:rPr>
              <a:t>Serre</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Thiepval</a:t>
            </a:r>
            <a:r>
              <a:rPr lang="en-US" sz="1200" kern="1200" dirty="0" smtClean="0">
                <a:solidFill>
                  <a:schemeClr val="tx1"/>
                </a:solidFill>
                <a:latin typeface="+mn-lt"/>
                <a:ea typeface="+mn-ea"/>
                <a:cs typeface="+mn-cs"/>
              </a:rPr>
              <a:t> (photo from captured prisoner),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From a collection of one hundred and one stereoscopic photographs in box one of two entitled ‘The Great War’ including the official series.</a:t>
            </a:r>
          </a:p>
          <a:p>
            <a:r>
              <a:rPr lang="en-US" sz="1200" kern="1200" dirty="0" smtClean="0">
                <a:solidFill>
                  <a:schemeClr val="tx1"/>
                </a:solidFill>
                <a:latin typeface="+mn-lt"/>
                <a:ea typeface="+mn-ea"/>
                <a:cs typeface="+mn-cs"/>
              </a:rPr>
              <a:t>Associated with World War One, Western Front (1914-1918).</a:t>
            </a:r>
          </a:p>
          <a:p>
            <a:r>
              <a:rPr lang="en-US" sz="1200" kern="1200" smtClean="0">
                <a:solidFill>
                  <a:schemeClr val="tx1"/>
                </a:solidFill>
                <a:latin typeface="+mn-lt"/>
                <a:ea typeface="+mn-ea"/>
                <a:cs typeface="+mn-cs"/>
              </a:rPr>
              <a:t>Crown copyright.</a:t>
            </a:r>
            <a:endParaRPr lang="en-US" dirty="0" smtClean="0"/>
          </a:p>
        </p:txBody>
      </p:sp>
      <p:sp>
        <p:nvSpPr>
          <p:cNvPr id="4" name="Slide Number Placeholder 3"/>
          <p:cNvSpPr>
            <a:spLocks noGrp="1"/>
          </p:cNvSpPr>
          <p:nvPr>
            <p:ph type="sldNum" sz="quarter" idx="10"/>
          </p:nvPr>
        </p:nvSpPr>
        <p:spPr/>
        <p:txBody>
          <a:bodyPr/>
          <a:lstStyle/>
          <a:p>
            <a:fld id="{0B744723-638C-3049-8EA7-AFFDB4DE81F8}" type="slidenum">
              <a:rPr lang="en-US" smtClean="0"/>
              <a:t>18</a:t>
            </a:fld>
            <a:endParaRPr lang="en-US"/>
          </a:p>
        </p:txBody>
      </p:sp>
    </p:spTree>
    <p:extLst>
      <p:ext uri="{BB962C8B-B14F-4D97-AF65-F5344CB8AC3E}">
        <p14:creationId xmlns:p14="http://schemas.microsoft.com/office/powerpoint/2010/main" val="232234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 2014-07-31-1</a:t>
            </a:r>
          </a:p>
          <a:p>
            <a:r>
              <a:rPr lang="en-US" sz="1200" kern="1200" dirty="0" smtClean="0">
                <a:solidFill>
                  <a:schemeClr val="tx1"/>
                </a:solidFill>
                <a:latin typeface="+mn-lt"/>
                <a:ea typeface="+mn-ea"/>
                <a:cs typeface="+mn-cs"/>
              </a:rPr>
              <a:t>Military Service Act 1916.</a:t>
            </a:r>
          </a:p>
          <a:p>
            <a:r>
              <a:rPr lang="en-US" sz="1200" kern="1200" dirty="0" smtClean="0">
                <a:solidFill>
                  <a:schemeClr val="tx1"/>
                </a:solidFill>
                <a:latin typeface="+mn-lt"/>
                <a:ea typeface="+mn-ea"/>
                <a:cs typeface="+mn-cs"/>
              </a:rPr>
              <a:t>Lithographic posted published by the Parliamentary Recruiting Committee, No 151, 1915 (c).</a:t>
            </a:r>
          </a:p>
          <a:p>
            <a:r>
              <a:rPr lang="en-US" sz="1200" kern="1200" dirty="0" smtClean="0">
                <a:solidFill>
                  <a:schemeClr val="tx1"/>
                </a:solidFill>
                <a:latin typeface="+mn-lt"/>
                <a:ea typeface="+mn-ea"/>
                <a:cs typeface="+mn-cs"/>
              </a:rPr>
              <a:t>Printed by David Allen and Sons,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World War One (1914-1918).</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3</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1959-11-303 </a:t>
            </a:r>
          </a:p>
          <a:p>
            <a:r>
              <a:rPr lang="en-US" sz="1200" kern="1200" dirty="0" smtClean="0">
                <a:solidFill>
                  <a:schemeClr val="tx1"/>
                </a:solidFill>
                <a:latin typeface="+mn-lt"/>
                <a:ea typeface="+mn-ea"/>
                <a:cs typeface="+mn-cs"/>
              </a:rPr>
              <a:t>The London Territorials at </a:t>
            </a:r>
            <a:r>
              <a:rPr lang="en-US" sz="1200" kern="1200" dirty="0" err="1" smtClean="0">
                <a:solidFill>
                  <a:schemeClr val="tx1"/>
                </a:solidFill>
                <a:latin typeface="+mn-lt"/>
                <a:ea typeface="+mn-ea"/>
                <a:cs typeface="+mn-cs"/>
              </a:rPr>
              <a:t>Pozières</a:t>
            </a:r>
            <a:r>
              <a:rPr lang="en-US" sz="1200" kern="1200" dirty="0" smtClean="0">
                <a:solidFill>
                  <a:schemeClr val="tx1"/>
                </a:solidFill>
                <a:latin typeface="+mn-lt"/>
                <a:ea typeface="+mn-ea"/>
                <a:cs typeface="+mn-cs"/>
              </a:rPr>
              <a:t>, 23 July 1916</a:t>
            </a:r>
          </a:p>
          <a:p>
            <a:r>
              <a:rPr lang="en-US" sz="1200" kern="1200" dirty="0" smtClean="0">
                <a:solidFill>
                  <a:schemeClr val="tx1"/>
                </a:solidFill>
                <a:latin typeface="+mn-lt"/>
                <a:ea typeface="+mn-ea"/>
                <a:cs typeface="+mn-cs"/>
              </a:rPr>
              <a:t>Oil on canvas, signed and dated lower left 'W B </a:t>
            </a:r>
            <a:r>
              <a:rPr lang="en-US" sz="1200" kern="1200" dirty="0" err="1" smtClean="0">
                <a:solidFill>
                  <a:schemeClr val="tx1"/>
                </a:solidFill>
                <a:latin typeface="+mn-lt"/>
                <a:ea typeface="+mn-ea"/>
                <a:cs typeface="+mn-cs"/>
              </a:rPr>
              <a:t>Wollen</a:t>
            </a:r>
            <a:r>
              <a:rPr lang="en-US" sz="1200" kern="1200" dirty="0" smtClean="0">
                <a:solidFill>
                  <a:schemeClr val="tx1"/>
                </a:solidFill>
                <a:latin typeface="+mn-lt"/>
                <a:ea typeface="+mn-ea"/>
                <a:cs typeface="+mn-cs"/>
              </a:rPr>
              <a:t> 1917', exhibited at the Royal Academy 1917 No. 198, by William Barns </a:t>
            </a:r>
            <a:r>
              <a:rPr lang="en-US" sz="1200" kern="1200" dirty="0" err="1" smtClean="0">
                <a:solidFill>
                  <a:schemeClr val="tx1"/>
                </a:solidFill>
                <a:latin typeface="+mn-lt"/>
                <a:ea typeface="+mn-ea"/>
                <a:cs typeface="+mn-cs"/>
              </a:rPr>
              <a:t>Wollen</a:t>
            </a:r>
            <a:r>
              <a:rPr lang="en-US" sz="1200" kern="1200" dirty="0" smtClean="0">
                <a:solidFill>
                  <a:schemeClr val="tx1"/>
                </a:solidFill>
                <a:latin typeface="+mn-lt"/>
                <a:ea typeface="+mn-ea"/>
                <a:cs typeface="+mn-cs"/>
              </a:rPr>
              <a:t> (1857-1936), 1917</a:t>
            </a:r>
          </a:p>
          <a:p>
            <a:r>
              <a:rPr lang="en-US" sz="1200" kern="1200" dirty="0" smtClean="0">
                <a:solidFill>
                  <a:schemeClr val="tx1"/>
                </a:solidFill>
                <a:latin typeface="+mn-lt"/>
                <a:ea typeface="+mn-ea"/>
                <a:cs typeface="+mn-cs"/>
              </a:rPr>
              <a:t>Out</a:t>
            </a:r>
            <a:r>
              <a:rPr lang="en-US" sz="1200" kern="1200" baseline="0" dirty="0" smtClean="0">
                <a:solidFill>
                  <a:schemeClr val="tx1"/>
                </a:solidFill>
                <a:latin typeface="+mn-lt"/>
                <a:ea typeface="+mn-ea"/>
                <a:cs typeface="+mn-cs"/>
              </a:rPr>
              <a:t> of copyright.</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Out of copyright.</a:t>
            </a:r>
          </a:p>
          <a:p>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From 17 July 1916, during the Battle of the Somme (1 July to 18 November 1916), the village of </a:t>
            </a:r>
            <a:r>
              <a:rPr lang="en-US" sz="1200" b="0" kern="1200" dirty="0" err="1" smtClean="0">
                <a:solidFill>
                  <a:schemeClr val="tx1"/>
                </a:solidFill>
                <a:latin typeface="+mn-lt"/>
                <a:ea typeface="+mn-ea"/>
                <a:cs typeface="+mn-cs"/>
              </a:rPr>
              <a:t>Pozières</a:t>
            </a:r>
            <a:r>
              <a:rPr lang="en-US" sz="1200" b="0" kern="1200" dirty="0" smtClean="0">
                <a:solidFill>
                  <a:schemeClr val="tx1"/>
                </a:solidFill>
                <a:latin typeface="+mn-lt"/>
                <a:ea typeface="+mn-ea"/>
                <a:cs typeface="+mn-cs"/>
              </a:rPr>
              <a:t> on the main road running north from Albert to </a:t>
            </a:r>
            <a:r>
              <a:rPr lang="en-US" sz="1200" b="0" kern="1200" dirty="0" err="1" smtClean="0">
                <a:solidFill>
                  <a:schemeClr val="tx1"/>
                </a:solidFill>
                <a:latin typeface="+mn-lt"/>
                <a:ea typeface="+mn-ea"/>
                <a:cs typeface="+mn-cs"/>
              </a:rPr>
              <a:t>Bapaume</a:t>
            </a:r>
            <a:r>
              <a:rPr lang="en-US" sz="1200" b="0" kern="1200" dirty="0" smtClean="0">
                <a:solidFill>
                  <a:schemeClr val="tx1"/>
                </a:solidFill>
                <a:latin typeface="+mn-lt"/>
                <a:ea typeface="+mn-ea"/>
                <a:cs typeface="+mn-cs"/>
              </a:rPr>
              <a:t>, was on the front line. It was attacked on 23 July by 1st Australian Division, supported by the British Territorial battalions of the 145th Infantry Brigade. The position was taken, but with heavy losses.</a:t>
            </a:r>
          </a:p>
          <a:p>
            <a:r>
              <a:rPr lang="en-US" sz="1200" b="0" kern="1200" dirty="0" smtClean="0">
                <a:solidFill>
                  <a:schemeClr val="tx1"/>
                </a:solidFill>
                <a:latin typeface="+mn-lt"/>
                <a:ea typeface="+mn-ea"/>
                <a:cs typeface="+mn-cs"/>
              </a:rPr>
              <a:t>From early 1916, with the German effort ‘to bleed France white’ at Verdun consuming French reserves, it fell mainly to British and Commonwealth forces to hold the Western Front. On 24 June British artillery launched a week-long intensive bombardment of the German lines north of the river Somme, in preparation for a big infantry attack on 1 July. However, when the attack was duly launched, it was found that the shelling had been largely ineffective. Twenty thousand Allied soldiers were killed, the greatest loss of Allied troops ever suffered on one day. </a:t>
            </a:r>
          </a:p>
          <a:p>
            <a:r>
              <a:rPr lang="en-US" sz="1200" b="0" kern="1200" dirty="0" smtClean="0">
                <a:solidFill>
                  <a:schemeClr val="tx1"/>
                </a:solidFill>
                <a:latin typeface="+mn-lt"/>
                <a:ea typeface="+mn-ea"/>
                <a:cs typeface="+mn-cs"/>
              </a:rPr>
              <a:t>Despite the appalling casualties and traumatic experiences of his troops, the British commander-in-chief, General Sir Douglas Haig, continued his tactic of bombardment against the Germans. The campaign deteriorated into a series of minor but very costly actions. In September tanks were employed for the first time to cross trenches and destroy machine guns, but they were unreliable and too few to help secure outright victory.</a:t>
            </a:r>
          </a:p>
          <a:p>
            <a:r>
              <a:rPr lang="en-US" sz="1200" b="0" kern="1200" dirty="0" smtClean="0">
                <a:solidFill>
                  <a:schemeClr val="tx1"/>
                </a:solidFill>
                <a:latin typeface="+mn-lt"/>
                <a:ea typeface="+mn-ea"/>
                <a:cs typeface="+mn-cs"/>
              </a:rPr>
              <a:t>The Somme offensive cost the Allies some 420,000 casualties: the Germans had even greater losses. During these months the Allies advanced barely eight miles.</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4</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 1996-01-10-1</a:t>
            </a:r>
          </a:p>
          <a:p>
            <a:r>
              <a:rPr lang="en-US" sz="1200" kern="1200" dirty="0" smtClean="0">
                <a:solidFill>
                  <a:schemeClr val="tx1"/>
                </a:solidFill>
                <a:latin typeface="+mn-lt"/>
                <a:ea typeface="+mn-ea"/>
                <a:cs typeface="+mn-cs"/>
              </a:rPr>
              <a:t>Poster: Lord Kitchener’s Appeal.</a:t>
            </a:r>
          </a:p>
          <a:p>
            <a:r>
              <a:rPr lang="en-US" sz="1200" kern="1200" dirty="0" smtClean="0">
                <a:solidFill>
                  <a:schemeClr val="tx1"/>
                </a:solidFill>
                <a:latin typeface="+mn-lt"/>
                <a:ea typeface="+mn-ea"/>
                <a:cs typeface="+mn-cs"/>
              </a:rPr>
              <a:t>Recruiting poster published by His Majesty’s Stationery Office, August 1914, calling for 100,000 men to join the Army.</a:t>
            </a:r>
          </a:p>
          <a:p>
            <a:r>
              <a:rPr lang="en-US" sz="1200" kern="1200" dirty="0" smtClean="0">
                <a:solidFill>
                  <a:schemeClr val="tx1"/>
                </a:solidFill>
                <a:latin typeface="+mn-lt"/>
                <a:ea typeface="+mn-ea"/>
                <a:cs typeface="+mn-cs"/>
              </a:rPr>
              <a:t>Associated with World War One 1914-1918.</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While many expected the war to be 'over by Christmas’, the Secretary of State for War, Field Marshal Lord Kitchener, </a:t>
            </a:r>
            <a:r>
              <a:rPr lang="en-US" sz="1200" kern="1200" dirty="0" err="1" smtClean="0">
                <a:solidFill>
                  <a:schemeClr val="tx1"/>
                </a:solidFill>
                <a:latin typeface="+mn-lt"/>
                <a:ea typeface="+mn-ea"/>
                <a:cs typeface="+mn-cs"/>
              </a:rPr>
              <a:t>realised</a:t>
            </a:r>
            <a:r>
              <a:rPr lang="en-US" sz="1200" kern="1200" dirty="0" smtClean="0">
                <a:solidFill>
                  <a:schemeClr val="tx1"/>
                </a:solidFill>
                <a:latin typeface="+mn-lt"/>
                <a:ea typeface="+mn-ea"/>
                <a:cs typeface="+mn-cs"/>
              </a:rPr>
              <a:t> the conflict would be long and on an unprecedented scale. Britain would have to create a mass army for the first time. He appealed for volunteers for his ‘New Armies’ in August 1914. Recruitment officers were sent to towns, cities, factories and clubs. Propaganda posters were placed all over the country to persuade men to sign up.</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5</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 2012-08-1-3</a:t>
            </a:r>
          </a:p>
          <a:p>
            <a:r>
              <a:rPr lang="en-US" sz="1200" kern="1200" dirty="0" smtClean="0">
                <a:solidFill>
                  <a:schemeClr val="tx1"/>
                </a:solidFill>
                <a:latin typeface="+mn-lt"/>
                <a:ea typeface="+mn-ea"/>
                <a:cs typeface="+mn-cs"/>
              </a:rPr>
              <a:t>Which? / Have you a/ reason -/ or only an excuse -/ for not enlisting now!</a:t>
            </a:r>
          </a:p>
          <a:p>
            <a:r>
              <a:rPr lang="en-US" sz="1200" kern="1200" dirty="0" smtClean="0">
                <a:solidFill>
                  <a:schemeClr val="tx1"/>
                </a:solidFill>
                <a:latin typeface="+mn-lt"/>
                <a:ea typeface="+mn-ea"/>
                <a:cs typeface="+mn-cs"/>
              </a:rPr>
              <a:t>Typographical chromolithograph recruiting poster, 1915.</a:t>
            </a:r>
          </a:p>
          <a:p>
            <a:r>
              <a:rPr lang="en-US" sz="1200" kern="1200" dirty="0" smtClean="0">
                <a:solidFill>
                  <a:schemeClr val="tx1"/>
                </a:solidFill>
                <a:latin typeface="+mn-lt"/>
                <a:ea typeface="+mn-ea"/>
                <a:cs typeface="+mn-cs"/>
              </a:rPr>
              <a:t>Printed by The Abbey Press 32 and 34 Great Peter Street, Westminster, S.W., 1915.</a:t>
            </a:r>
          </a:p>
          <a:p>
            <a:r>
              <a:rPr lang="en-US" sz="1200" kern="1200" dirty="0" smtClean="0">
                <a:solidFill>
                  <a:schemeClr val="tx1"/>
                </a:solidFill>
                <a:latin typeface="+mn-lt"/>
                <a:ea typeface="+mn-ea"/>
                <a:cs typeface="+mn-cs"/>
              </a:rPr>
              <a:t>Published by The Parliamentary Recruiting Committee, London, poster no. 128, 1915 (c).</a:t>
            </a:r>
          </a:p>
          <a:p>
            <a:r>
              <a:rPr lang="en-US" sz="1200" kern="1200" dirty="0" smtClean="0">
                <a:solidFill>
                  <a:schemeClr val="tx1"/>
                </a:solidFill>
                <a:latin typeface="+mn-lt"/>
                <a:ea typeface="+mn-ea"/>
                <a:cs typeface="+mn-cs"/>
              </a:rPr>
              <a:t>Shows a typographical poster, some of the letters decorated with Union Flags.</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6</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 1977-06-81-29</a:t>
            </a:r>
          </a:p>
          <a:p>
            <a:r>
              <a:rPr lang="en-US" sz="1200" kern="1200" dirty="0" smtClean="0">
                <a:solidFill>
                  <a:schemeClr val="tx1"/>
                </a:solidFill>
                <a:latin typeface="+mn-lt"/>
                <a:ea typeface="+mn-ea"/>
                <a:cs typeface="+mn-cs"/>
              </a:rPr>
              <a:t>Recruiting poster, ‘Are You in this?’, 1915</a:t>
            </a:r>
          </a:p>
          <a:p>
            <a:r>
              <a:rPr lang="en-US" sz="1200" kern="1200" dirty="0" smtClean="0">
                <a:solidFill>
                  <a:schemeClr val="tx1"/>
                </a:solidFill>
                <a:latin typeface="+mn-lt"/>
                <a:ea typeface="+mn-ea"/>
                <a:cs typeface="+mn-cs"/>
              </a:rPr>
              <a:t>Chromolithograph after Lt Gen Sir R S S Baden-Powell, poster No 112 published by Parliamentary Recruiting Committee, printed by Johnson, Riddle and Company, London, July 1915.</a:t>
            </a:r>
          </a:p>
          <a:p>
            <a:r>
              <a:rPr lang="en-US" sz="1200" kern="1200" dirty="0" smtClean="0">
                <a:solidFill>
                  <a:schemeClr val="tx1"/>
                </a:solidFill>
                <a:latin typeface="+mn-lt"/>
                <a:ea typeface="+mn-ea"/>
                <a:cs typeface="+mn-cs"/>
              </a:rPr>
              <a:t>Talented artist, writer, former soldier, and founder of the Scout Movement, Sir Robert Baden-Powell designed this poster to remind people there were many ways in which they could contribute to the war effort. It depicts a civilian watching the patriotic activities of a sailor, a soldier, a boy scout, a nurse, and male and female munitions factory workers.</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7</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 2014-07-37-1</a:t>
            </a:r>
          </a:p>
          <a:p>
            <a:r>
              <a:rPr lang="en-US" sz="1200" kern="1200" dirty="0" smtClean="0">
                <a:solidFill>
                  <a:schemeClr val="tx1"/>
                </a:solidFill>
                <a:latin typeface="+mn-lt"/>
                <a:ea typeface="+mn-ea"/>
                <a:cs typeface="+mn-cs"/>
              </a:rPr>
              <a:t>Daily Sketch, The Slacker MUST Follow Him NOW.</a:t>
            </a:r>
          </a:p>
          <a:p>
            <a:r>
              <a:rPr lang="en-US" sz="1200" kern="1200" dirty="0" smtClean="0">
                <a:solidFill>
                  <a:schemeClr val="tx1"/>
                </a:solidFill>
                <a:latin typeface="+mn-lt"/>
                <a:ea typeface="+mn-ea"/>
                <a:cs typeface="+mn-cs"/>
              </a:rPr>
              <a:t>Printed news-stand poster, with photographic insert of soldier holding a child, 1916 (c).</a:t>
            </a:r>
          </a:p>
          <a:p>
            <a:r>
              <a:rPr lang="en-US" sz="1200" kern="1200" dirty="0" smtClean="0">
                <a:solidFill>
                  <a:schemeClr val="tx1"/>
                </a:solidFill>
                <a:latin typeface="+mn-lt"/>
                <a:ea typeface="+mn-ea"/>
                <a:cs typeface="+mn-cs"/>
              </a:rPr>
              <a:t>Associated with World War One (1914-1918).</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8</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a:t>
            </a:r>
            <a:r>
              <a:rPr lang="en-US" baseline="0" dirty="0" smtClean="0"/>
              <a:t> 2002-11-660-1</a:t>
            </a:r>
          </a:p>
          <a:p>
            <a:r>
              <a:rPr lang="en-US" sz="1200" kern="1200" dirty="0" smtClean="0">
                <a:solidFill>
                  <a:schemeClr val="tx1"/>
                </a:solidFill>
                <a:latin typeface="+mn-lt"/>
                <a:ea typeface="+mn-ea"/>
                <a:cs typeface="+mn-cs"/>
              </a:rPr>
              <a:t>The passing out parade of C Coy, Royal Electrical and Mechanical Engineers, </a:t>
            </a:r>
            <a:r>
              <a:rPr lang="en-US" sz="1200" kern="1200" dirty="0" err="1" smtClean="0">
                <a:solidFill>
                  <a:schemeClr val="tx1"/>
                </a:solidFill>
                <a:latin typeface="+mn-lt"/>
                <a:ea typeface="+mn-ea"/>
                <a:cs typeface="+mn-cs"/>
              </a:rPr>
              <a:t>Honiton</a:t>
            </a:r>
            <a:r>
              <a:rPr lang="en-US" sz="1200" kern="1200" dirty="0" smtClean="0">
                <a:solidFill>
                  <a:schemeClr val="tx1"/>
                </a:solidFill>
                <a:latin typeface="+mn-lt"/>
                <a:ea typeface="+mn-ea"/>
                <a:cs typeface="+mn-cs"/>
              </a:rPr>
              <a:t> Camp, Devon, 24 Jun 1952.</a:t>
            </a:r>
          </a:p>
          <a:p>
            <a:r>
              <a:rPr lang="en-US" sz="1200" kern="1200" dirty="0" smtClean="0">
                <a:solidFill>
                  <a:schemeClr val="tx1"/>
                </a:solidFill>
                <a:latin typeface="+mn-lt"/>
                <a:ea typeface="+mn-ea"/>
                <a:cs typeface="+mn-cs"/>
              </a:rPr>
              <a:t>From a photograph album relating to the National Service of John </a:t>
            </a:r>
            <a:r>
              <a:rPr lang="en-US" sz="1200" kern="1200" dirty="0" err="1" smtClean="0">
                <a:solidFill>
                  <a:schemeClr val="tx1"/>
                </a:solidFill>
                <a:latin typeface="+mn-lt"/>
                <a:ea typeface="+mn-ea"/>
                <a:cs typeface="+mn-cs"/>
              </a:rPr>
              <a:t>Heygate</a:t>
            </a:r>
            <a:r>
              <a:rPr lang="en-US" sz="1200" kern="1200" dirty="0" smtClean="0">
                <a:solidFill>
                  <a:schemeClr val="tx1"/>
                </a:solidFill>
                <a:latin typeface="+mn-lt"/>
                <a:ea typeface="+mn-ea"/>
                <a:cs typeface="+mn-cs"/>
              </a:rPr>
              <a:t> with the Royal Electrical and Mechanical Engineers, 1952-1954, including service in the Canal Zone.</a:t>
            </a:r>
          </a:p>
        </p:txBody>
      </p:sp>
      <p:sp>
        <p:nvSpPr>
          <p:cNvPr id="4" name="Slide Number Placeholder 3"/>
          <p:cNvSpPr>
            <a:spLocks noGrp="1"/>
          </p:cNvSpPr>
          <p:nvPr>
            <p:ph type="sldNum" sz="quarter" idx="10"/>
          </p:nvPr>
        </p:nvSpPr>
        <p:spPr/>
        <p:txBody>
          <a:bodyPr/>
          <a:lstStyle/>
          <a:p>
            <a:fld id="{0B744723-638C-3049-8EA7-AFFDB4DE81F8}" type="slidenum">
              <a:rPr lang="en-US" smtClean="0"/>
              <a:t>9</a:t>
            </a:fld>
            <a:endParaRPr lang="en-US"/>
          </a:p>
        </p:txBody>
      </p:sp>
    </p:spTree>
    <p:extLst>
      <p:ext uri="{BB962C8B-B14F-4D97-AF65-F5344CB8AC3E}">
        <p14:creationId xmlns:p14="http://schemas.microsoft.com/office/powerpoint/2010/main" val="1075917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3795314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3847296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401541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1317982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73958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234BACF-62DD-FB4C-9445-89BECE15F735}"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3834448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234BACF-62DD-FB4C-9445-89BECE15F735}" type="datetimeFigureOut">
              <a:rPr lang="en-US" smtClean="0"/>
              <a:t>2/22/17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090687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234BACF-62DD-FB4C-9445-89BECE15F735}" type="datetimeFigureOut">
              <a:rPr lang="en-US" smtClean="0"/>
              <a:t>2/22/17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570095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4BACF-62DD-FB4C-9445-89BECE15F735}" type="datetimeFigureOut">
              <a:rPr lang="en-US" smtClean="0"/>
              <a:t>2/22/17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198388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234BACF-62DD-FB4C-9445-89BECE15F735}"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493994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234BACF-62DD-FB4C-9445-89BECE15F735}"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4231513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4BACF-62DD-FB4C-9445-89BECE15F735}" type="datetimeFigureOut">
              <a:rPr lang="en-US" smtClean="0"/>
              <a:t>2/22/17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C69B0C-A818-8A40-907D-4B0A349C885A}" type="slidenum">
              <a:rPr lang="en-US" smtClean="0"/>
              <a:t>‹#›</a:t>
            </a:fld>
            <a:endParaRPr lang="en-US"/>
          </a:p>
        </p:txBody>
      </p:sp>
    </p:spTree>
    <p:extLst>
      <p:ext uri="{BB962C8B-B14F-4D97-AF65-F5344CB8AC3E}">
        <p14:creationId xmlns:p14="http://schemas.microsoft.com/office/powerpoint/2010/main" val="3133474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0.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1.jpe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10655.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144000" cy="6037096"/>
          </a:xfrm>
          <a:prstGeom prst="rect">
            <a:avLst/>
          </a:prstGeom>
        </p:spPr>
      </p:pic>
      <p:sp>
        <p:nvSpPr>
          <p:cNvPr id="4" name="Rectangle 3"/>
          <p:cNvSpPr/>
          <p:nvPr/>
        </p:nvSpPr>
        <p:spPr>
          <a:xfrm>
            <a:off x="0" y="4690534"/>
            <a:ext cx="8999188" cy="829734"/>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Is it right for your country to make you fight?</a:t>
            </a:r>
          </a:p>
        </p:txBody>
      </p:sp>
      <p:pic>
        <p:nvPicPr>
          <p:cNvPr id="5" name="Picture 4" descr="bann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2" name="Picture 11" descr="TAKEAVIEWONSO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100" y="6405245"/>
            <a:ext cx="3467278" cy="1867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04161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287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66818" cy="6858001"/>
          </a:xfrm>
          <a:prstGeom prst="rect">
            <a:avLst/>
          </a:prstGeom>
        </p:spPr>
      </p:pic>
      <p:sp>
        <p:nvSpPr>
          <p:cNvPr id="7" name="Rectangle 6"/>
          <p:cNvSpPr/>
          <p:nvPr/>
        </p:nvSpPr>
        <p:spPr>
          <a:xfrm>
            <a:off x="0" y="5619182"/>
            <a:ext cx="7753881" cy="1000677"/>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Should compulsory military service be reintroduced?</a:t>
            </a:r>
          </a:p>
        </p:txBody>
      </p:sp>
    </p:spTree>
    <p:extLst>
      <p:ext uri="{BB962C8B-B14F-4D97-AF65-F5344CB8AC3E}">
        <p14:creationId xmlns:p14="http://schemas.microsoft.com/office/powerpoint/2010/main" val="6567123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7412" y="2279"/>
            <a:ext cx="4406588" cy="1350753"/>
          </a:xfrm>
        </p:spPr>
        <p:txBody>
          <a:bodyPr>
            <a:noAutofit/>
          </a:bodyPr>
          <a:lstStyle/>
          <a:p>
            <a:pPr algn="l"/>
            <a:r>
              <a:rPr lang="en-US" sz="3200" b="1" dirty="0" smtClean="0">
                <a:latin typeface="Arial"/>
                <a:cs typeface="Arial"/>
              </a:rPr>
              <a:t>Arguments made FOR</a:t>
            </a:r>
            <a:endParaRPr lang="en-US" sz="3200" b="1" dirty="0">
              <a:latin typeface="Arial"/>
              <a:cs typeface="Arial"/>
            </a:endParaRPr>
          </a:p>
        </p:txBody>
      </p:sp>
      <p:sp>
        <p:nvSpPr>
          <p:cNvPr id="3" name="Content Placeholder 2"/>
          <p:cNvSpPr>
            <a:spLocks noGrp="1"/>
          </p:cNvSpPr>
          <p:nvPr>
            <p:ph idx="1"/>
          </p:nvPr>
        </p:nvSpPr>
        <p:spPr>
          <a:xfrm>
            <a:off x="4846585" y="1311834"/>
            <a:ext cx="4133363" cy="3610685"/>
          </a:xfrm>
        </p:spPr>
        <p:txBody>
          <a:bodyPr>
            <a:normAutofit/>
          </a:bodyPr>
          <a:lstStyle/>
          <a:p>
            <a:pPr fontAlgn="base"/>
            <a:r>
              <a:rPr lang="en-GB" sz="2200" dirty="0">
                <a:latin typeface="Arial"/>
                <a:cs typeface="Arial"/>
              </a:rPr>
              <a:t>An educational experience </a:t>
            </a:r>
          </a:p>
          <a:p>
            <a:pPr fontAlgn="base"/>
            <a:r>
              <a:rPr lang="en-GB" sz="2200" dirty="0">
                <a:latin typeface="Arial"/>
                <a:cs typeface="Arial"/>
              </a:rPr>
              <a:t>Teaches self-discipline required to succeed in education or work</a:t>
            </a:r>
          </a:p>
          <a:p>
            <a:pPr fontAlgn="base"/>
            <a:r>
              <a:rPr lang="en-GB" sz="2200" dirty="0" smtClean="0">
                <a:latin typeface="Arial"/>
                <a:cs typeface="Arial"/>
              </a:rPr>
              <a:t>A </a:t>
            </a:r>
            <a:r>
              <a:rPr lang="en-GB" sz="2200" dirty="0">
                <a:latin typeface="Arial"/>
                <a:cs typeface="Arial"/>
              </a:rPr>
              <a:t>solution to a perceived lack of discipline and engagement in society among young people. Prince Harry was quoted as saying:</a:t>
            </a: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sp>
        <p:nvSpPr>
          <p:cNvPr id="10" name="TextBox 9"/>
          <p:cNvSpPr txBox="1"/>
          <p:nvPr/>
        </p:nvSpPr>
        <p:spPr>
          <a:xfrm>
            <a:off x="5072151" y="4649220"/>
            <a:ext cx="3927037" cy="984885"/>
          </a:xfrm>
          <a:prstGeom prst="rect">
            <a:avLst/>
          </a:prstGeom>
          <a:solidFill>
            <a:srgbClr val="B6451D"/>
          </a:solidFill>
        </p:spPr>
        <p:txBody>
          <a:bodyPr wrap="square" rtlCol="0">
            <a:spAutoFit/>
          </a:bodyPr>
          <a:lstStyle/>
          <a:p>
            <a:r>
              <a:rPr lang="en-GB" sz="2200" dirty="0" smtClean="0">
                <a:solidFill>
                  <a:schemeClr val="bg1"/>
                </a:solidFill>
                <a:latin typeface="Arial"/>
                <a:cs typeface="Arial"/>
              </a:rPr>
              <a:t>“Without a doubt, it does keep you out of trouble.”                          </a:t>
            </a:r>
            <a:r>
              <a:rPr lang="en-GB" sz="1400" dirty="0" smtClean="0">
                <a:solidFill>
                  <a:schemeClr val="bg1"/>
                </a:solidFill>
              </a:rPr>
              <a:t>Source: www.telegraph.co.uk</a:t>
            </a:r>
            <a:endParaRPr lang="en-GB" sz="1400" dirty="0">
              <a:solidFill>
                <a:schemeClr val="bg1"/>
              </a:solidFill>
            </a:endParaRPr>
          </a:p>
        </p:txBody>
      </p:sp>
      <p:pic>
        <p:nvPicPr>
          <p:cNvPr id="11" name="Picture 10" descr="1020763.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4559975" cy="5772698"/>
          </a:xfrm>
          <a:prstGeom prst="rect">
            <a:avLst/>
          </a:prstGeom>
        </p:spPr>
      </p:pic>
      <p:pic>
        <p:nvPicPr>
          <p:cNvPr id="12" name="Picture 11" descr="TAKEAVIEWONSO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100" y="6405245"/>
            <a:ext cx="3467278" cy="1867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953739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147" y="1"/>
            <a:ext cx="5786041" cy="1000676"/>
          </a:xfrm>
        </p:spPr>
        <p:txBody>
          <a:bodyPr>
            <a:noAutofit/>
          </a:bodyPr>
          <a:lstStyle/>
          <a:p>
            <a:pPr algn="l"/>
            <a:r>
              <a:rPr lang="en-US" sz="3200" b="1" dirty="0" smtClean="0">
                <a:latin typeface="Arial"/>
                <a:cs typeface="Arial"/>
              </a:rPr>
              <a:t>Arguments made AGAINST</a:t>
            </a:r>
            <a:endParaRPr lang="en-US" sz="3200" b="1" dirty="0">
              <a:latin typeface="Arial"/>
              <a:cs typeface="Arial"/>
            </a:endParaRPr>
          </a:p>
        </p:txBody>
      </p:sp>
      <p:sp>
        <p:nvSpPr>
          <p:cNvPr id="3" name="Content Placeholder 2"/>
          <p:cNvSpPr>
            <a:spLocks noGrp="1"/>
          </p:cNvSpPr>
          <p:nvPr>
            <p:ph idx="1"/>
          </p:nvPr>
        </p:nvSpPr>
        <p:spPr>
          <a:xfrm>
            <a:off x="3213146" y="1039164"/>
            <a:ext cx="5541235" cy="3610685"/>
          </a:xfrm>
        </p:spPr>
        <p:txBody>
          <a:bodyPr>
            <a:noAutofit/>
          </a:bodyPr>
          <a:lstStyle/>
          <a:p>
            <a:pPr fontAlgn="base"/>
            <a:r>
              <a:rPr lang="en-GB" sz="2200" dirty="0">
                <a:latin typeface="Arial"/>
                <a:cs typeface="Arial"/>
              </a:rPr>
              <a:t>Lasting trauma for those unsuited to it</a:t>
            </a:r>
          </a:p>
          <a:p>
            <a:pPr fontAlgn="base"/>
            <a:r>
              <a:rPr lang="en-GB" sz="2200" dirty="0" smtClean="0">
                <a:latin typeface="Arial"/>
                <a:cs typeface="Arial"/>
              </a:rPr>
              <a:t>Disruptive </a:t>
            </a:r>
            <a:r>
              <a:rPr lang="en-GB" sz="2200" dirty="0">
                <a:latin typeface="Arial"/>
                <a:cs typeface="Arial"/>
              </a:rPr>
              <a:t>to </a:t>
            </a:r>
            <a:r>
              <a:rPr lang="en-GB" sz="2200" dirty="0" smtClean="0">
                <a:latin typeface="Arial"/>
                <a:cs typeface="Arial"/>
              </a:rPr>
              <a:t>lives</a:t>
            </a:r>
            <a:endParaRPr lang="en-GB" sz="2200" dirty="0">
              <a:latin typeface="Arial"/>
              <a:cs typeface="Arial"/>
            </a:endParaRPr>
          </a:p>
          <a:p>
            <a:pPr fontAlgn="base"/>
            <a:r>
              <a:rPr lang="en-GB" sz="2200" dirty="0" smtClean="0">
                <a:latin typeface="Arial"/>
                <a:cs typeface="Arial"/>
              </a:rPr>
              <a:t>Expensive</a:t>
            </a:r>
          </a:p>
          <a:p>
            <a:pPr fontAlgn="base"/>
            <a:r>
              <a:rPr lang="en-GB" sz="2200" dirty="0" smtClean="0">
                <a:latin typeface="Arial"/>
                <a:cs typeface="Arial"/>
              </a:rPr>
              <a:t>Militarising young people</a:t>
            </a:r>
          </a:p>
          <a:p>
            <a:pPr fontAlgn="base"/>
            <a:r>
              <a:rPr lang="en-GB" sz="2200" dirty="0" smtClean="0">
                <a:latin typeface="Arial"/>
                <a:cs typeface="Arial"/>
              </a:rPr>
              <a:t>Life lessons can be taught in other ways</a:t>
            </a:r>
            <a:endParaRPr lang="en-GB" sz="2200"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2" name="Picture 11" descr="TAKEAVIEWONSO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3100" y="6405245"/>
            <a:ext cx="3467278" cy="1867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2"/>
            <a:ext cx="2924541" cy="576771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138070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7" name="Rectangle 6"/>
          <p:cNvSpPr/>
          <p:nvPr/>
        </p:nvSpPr>
        <p:spPr>
          <a:xfrm>
            <a:off x="1" y="5811621"/>
            <a:ext cx="6888062" cy="808238"/>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What argument would you make?</a:t>
            </a:r>
          </a:p>
        </p:txBody>
      </p:sp>
    </p:spTree>
    <p:extLst>
      <p:ext uri="{BB962C8B-B14F-4D97-AF65-F5344CB8AC3E}">
        <p14:creationId xmlns:p14="http://schemas.microsoft.com/office/powerpoint/2010/main" val="5102485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844" y="156232"/>
            <a:ext cx="4608104" cy="959910"/>
          </a:xfrm>
        </p:spPr>
        <p:txBody>
          <a:bodyPr>
            <a:noAutofit/>
          </a:bodyPr>
          <a:lstStyle/>
          <a:p>
            <a:pPr algn="l"/>
            <a:r>
              <a:rPr lang="en-US" sz="3200" b="1" dirty="0" smtClean="0">
                <a:latin typeface="Arial"/>
                <a:cs typeface="Arial"/>
              </a:rPr>
              <a:t>Professional or part-time?</a:t>
            </a:r>
            <a:endParaRPr lang="en-US" sz="3200" b="1"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9" name="Picture 8" descr="154293.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4117446" cy="5850107"/>
          </a:xfrm>
          <a:prstGeom prst="rect">
            <a:avLst/>
          </a:prstGeom>
        </p:spPr>
      </p:pic>
      <p:sp>
        <p:nvSpPr>
          <p:cNvPr id="12" name="Rectangle 11"/>
          <p:cNvSpPr/>
          <p:nvPr/>
        </p:nvSpPr>
        <p:spPr>
          <a:xfrm>
            <a:off x="4364184" y="1302531"/>
            <a:ext cx="4512335" cy="4493537"/>
          </a:xfrm>
          <a:prstGeom prst="rect">
            <a:avLst/>
          </a:prstGeom>
        </p:spPr>
        <p:txBody>
          <a:bodyPr wrap="square">
            <a:spAutoFit/>
          </a:bodyPr>
          <a:lstStyle/>
          <a:p>
            <a:pPr>
              <a:buNone/>
            </a:pPr>
            <a:r>
              <a:rPr lang="en-US" sz="2200" dirty="0" smtClean="0">
                <a:latin typeface="Arial"/>
                <a:cs typeface="Arial"/>
              </a:rPr>
              <a:t>The British Army is currently a volunteer force.</a:t>
            </a:r>
          </a:p>
          <a:p>
            <a:pPr>
              <a:buNone/>
            </a:pPr>
            <a:endParaRPr lang="en-US" sz="2200" dirty="0" smtClean="0">
              <a:latin typeface="Arial"/>
              <a:cs typeface="Arial"/>
            </a:endParaRPr>
          </a:p>
          <a:p>
            <a:pPr>
              <a:buNone/>
            </a:pPr>
            <a:r>
              <a:rPr lang="en-US" sz="2200" dirty="0" smtClean="0">
                <a:latin typeface="Arial"/>
                <a:cs typeface="Arial"/>
              </a:rPr>
              <a:t>It is going through the process of reducing to a smaller professional full-time Army. There will be a bigger pool of part-time reservists who can be sent to fight alongside regular troops, but who return to their civilian lives in between.</a:t>
            </a:r>
          </a:p>
          <a:p>
            <a:pPr>
              <a:buNone/>
            </a:pPr>
            <a:endParaRPr lang="en-US" sz="2200" b="1" dirty="0" smtClean="0">
              <a:latin typeface="Arial"/>
              <a:cs typeface="Arial"/>
            </a:endParaRPr>
          </a:p>
          <a:p>
            <a:pPr>
              <a:buNone/>
            </a:pPr>
            <a:r>
              <a:rPr lang="en-US" sz="2200" b="1" dirty="0" smtClean="0">
                <a:latin typeface="Arial"/>
                <a:cs typeface="Arial"/>
              </a:rPr>
              <a:t>But there are other countries that still use conscription. </a:t>
            </a:r>
            <a:endParaRPr lang="en-GB" sz="2200" dirty="0" smtClean="0">
              <a:latin typeface="Arial"/>
              <a:cs typeface="Arial"/>
            </a:endParaRPr>
          </a:p>
        </p:txBody>
      </p:sp>
      <p:pic>
        <p:nvPicPr>
          <p:cNvPr id="13" name="Picture 12" descr="TAKEAVIEWONSO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100" y="6405245"/>
            <a:ext cx="3467278" cy="1867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41559994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844" y="156232"/>
            <a:ext cx="4608104" cy="1383270"/>
          </a:xfrm>
        </p:spPr>
        <p:txBody>
          <a:bodyPr>
            <a:noAutofit/>
          </a:bodyPr>
          <a:lstStyle/>
          <a:p>
            <a:pPr algn="l"/>
            <a:r>
              <a:rPr lang="en-US" sz="3200" b="1" dirty="0" smtClean="0">
                <a:latin typeface="Arial"/>
                <a:cs typeface="Arial"/>
              </a:rPr>
              <a:t>Why do other countries use conscription?</a:t>
            </a:r>
            <a:endParaRPr lang="en-US" sz="3200" b="1"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8" name="Picture 7" descr="10797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1"/>
            <a:ext cx="4175167" cy="5752397"/>
          </a:xfrm>
          <a:prstGeom prst="rect">
            <a:avLst/>
          </a:prstGeom>
        </p:spPr>
      </p:pic>
      <p:sp>
        <p:nvSpPr>
          <p:cNvPr id="10" name="Rectangle 9"/>
          <p:cNvSpPr/>
          <p:nvPr/>
        </p:nvSpPr>
        <p:spPr>
          <a:xfrm>
            <a:off x="4403137" y="2312823"/>
            <a:ext cx="4596051" cy="3016210"/>
          </a:xfrm>
          <a:prstGeom prst="rect">
            <a:avLst/>
          </a:prstGeom>
          <a:solidFill>
            <a:srgbClr val="B6451D"/>
          </a:solidFill>
        </p:spPr>
        <p:txBody>
          <a:bodyPr wrap="square">
            <a:spAutoFit/>
          </a:bodyPr>
          <a:lstStyle/>
          <a:p>
            <a:pPr fontAlgn="base">
              <a:buNone/>
            </a:pPr>
            <a:r>
              <a:rPr lang="en-GB" sz="2200" dirty="0" smtClean="0">
                <a:solidFill>
                  <a:schemeClr val="bg1"/>
                </a:solidFill>
                <a:latin typeface="Arial"/>
                <a:cs typeface="Arial"/>
              </a:rPr>
              <a:t>“There are currently two kinds of countries enforcing conscription. Those with a culture of militarism justified by a constant fear of war (like Israel) and those using it to mask other issues – high unemployment, for instance – like Greece.”</a:t>
            </a:r>
          </a:p>
          <a:p>
            <a:pPr fontAlgn="base">
              <a:buNone/>
            </a:pPr>
            <a:r>
              <a:rPr lang="en-GB" sz="1400" dirty="0" smtClean="0">
                <a:solidFill>
                  <a:schemeClr val="bg1"/>
                </a:solidFill>
                <a:latin typeface="Arial"/>
                <a:cs typeface="Arial"/>
              </a:rPr>
              <a:t> Source: www.telegraph.co.uk</a:t>
            </a:r>
          </a:p>
        </p:txBody>
      </p:sp>
      <p:sp>
        <p:nvSpPr>
          <p:cNvPr id="11" name="TextBox 10"/>
          <p:cNvSpPr txBox="1"/>
          <p:nvPr/>
        </p:nvSpPr>
        <p:spPr>
          <a:xfrm>
            <a:off x="4371844" y="1689948"/>
            <a:ext cx="4596051" cy="430887"/>
          </a:xfrm>
          <a:prstGeom prst="rect">
            <a:avLst/>
          </a:prstGeom>
          <a:noFill/>
        </p:spPr>
        <p:txBody>
          <a:bodyPr wrap="square" rtlCol="0">
            <a:spAutoFit/>
          </a:bodyPr>
          <a:lstStyle/>
          <a:p>
            <a:r>
              <a:rPr lang="en-GB" sz="2200" dirty="0" smtClean="0">
                <a:latin typeface="Arial"/>
                <a:cs typeface="Arial"/>
              </a:rPr>
              <a:t>One point of view:</a:t>
            </a:r>
            <a:endParaRPr lang="en-GB" sz="2200" dirty="0">
              <a:latin typeface="Arial"/>
              <a:cs typeface="Arial"/>
            </a:endParaRPr>
          </a:p>
        </p:txBody>
      </p:sp>
      <p:pic>
        <p:nvPicPr>
          <p:cNvPr id="13" name="Picture 12" descr="TAKEAVIEWONSO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100" y="6405245"/>
            <a:ext cx="3467278" cy="1867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837433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ectangle 6"/>
          <p:cNvSpPr/>
          <p:nvPr/>
        </p:nvSpPr>
        <p:spPr>
          <a:xfrm>
            <a:off x="0" y="4772456"/>
            <a:ext cx="8273372" cy="1693453"/>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Is there any situation which could justify the reintroduction of compulsory military service in the UK?</a:t>
            </a:r>
          </a:p>
        </p:txBody>
      </p:sp>
    </p:spTree>
    <p:extLst>
      <p:ext uri="{BB962C8B-B14F-4D97-AF65-F5344CB8AC3E}">
        <p14:creationId xmlns:p14="http://schemas.microsoft.com/office/powerpoint/2010/main" val="808300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4758" y="0"/>
            <a:ext cx="4608104" cy="1383270"/>
          </a:xfrm>
        </p:spPr>
        <p:txBody>
          <a:bodyPr>
            <a:noAutofit/>
          </a:bodyPr>
          <a:lstStyle/>
          <a:p>
            <a:pPr algn="l"/>
            <a:r>
              <a:rPr lang="en-US" sz="3200" b="1" dirty="0" smtClean="0">
                <a:latin typeface="Arial"/>
                <a:cs typeface="Arial"/>
              </a:rPr>
              <a:t>Compulsory National Service</a:t>
            </a:r>
            <a:endParaRPr lang="en-US" sz="3200" b="1"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sp>
        <p:nvSpPr>
          <p:cNvPr id="9" name="Content Placeholder 2"/>
          <p:cNvSpPr>
            <a:spLocks noGrp="1"/>
          </p:cNvSpPr>
          <p:nvPr>
            <p:ph sz="half" idx="1"/>
          </p:nvPr>
        </p:nvSpPr>
        <p:spPr>
          <a:xfrm>
            <a:off x="4083238" y="1361744"/>
            <a:ext cx="4772156" cy="4396750"/>
          </a:xfrm>
        </p:spPr>
        <p:txBody>
          <a:bodyPr>
            <a:normAutofit/>
          </a:bodyPr>
          <a:lstStyle/>
          <a:p>
            <a:pPr marL="0" indent="0" fontAlgn="base">
              <a:buNone/>
            </a:pPr>
            <a:r>
              <a:rPr lang="en-GB" sz="2200" dirty="0" smtClean="0">
                <a:latin typeface="Arial"/>
                <a:cs typeface="Arial"/>
              </a:rPr>
              <a:t>In other countries, compulsory National Service can take the form of civilian service. </a:t>
            </a:r>
          </a:p>
          <a:p>
            <a:pPr marL="0" indent="0" fontAlgn="base">
              <a:buNone/>
            </a:pPr>
            <a:r>
              <a:rPr lang="en-GB" sz="2200" dirty="0" smtClean="0">
                <a:latin typeface="Arial"/>
                <a:cs typeface="Arial"/>
              </a:rPr>
              <a:t>The nature of civilian service varies but may include, for example:</a:t>
            </a:r>
          </a:p>
          <a:p>
            <a:pPr fontAlgn="base"/>
            <a:r>
              <a:rPr lang="en-GB" sz="2200" dirty="0" smtClean="0">
                <a:latin typeface="Arial"/>
                <a:cs typeface="Arial"/>
              </a:rPr>
              <a:t>Working for a public service such as a hospital</a:t>
            </a:r>
          </a:p>
          <a:p>
            <a:pPr fontAlgn="base"/>
            <a:r>
              <a:rPr lang="en-GB" sz="2200" dirty="0" smtClean="0">
                <a:latin typeface="Arial"/>
                <a:cs typeface="Arial"/>
              </a:rPr>
              <a:t>Voluntary work</a:t>
            </a:r>
          </a:p>
          <a:p>
            <a:pPr fontAlgn="base"/>
            <a:r>
              <a:rPr lang="en-GB" sz="2200" dirty="0" smtClean="0">
                <a:latin typeface="Arial"/>
                <a:cs typeface="Arial"/>
              </a:rPr>
              <a:t>Some basic training such as first aid and non-violent resistance </a:t>
            </a:r>
          </a:p>
          <a:p>
            <a:pPr fontAlgn="base">
              <a:buNone/>
            </a:pPr>
            <a:endParaRPr lang="en-GB" sz="2200" dirty="0" smtClean="0">
              <a:latin typeface="Arial"/>
              <a:cs typeface="Arial"/>
            </a:endParaRPr>
          </a:p>
        </p:txBody>
      </p:sp>
      <p:pic>
        <p:nvPicPr>
          <p:cNvPr id="13" name="Picture 12" descr="TAKEAVIEWONSO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3100" y="6405245"/>
            <a:ext cx="3467278" cy="186700"/>
          </a:xfrm>
          <a:prstGeom prst="rect">
            <a:avLst/>
          </a:prstGeom>
        </p:spPr>
      </p:pic>
      <p:pic>
        <p:nvPicPr>
          <p:cNvPr id="3" name="Picture 2"/>
          <p:cNvPicPr>
            <a:picLocks noChangeAspect="1"/>
          </p:cNvPicPr>
          <p:nvPr/>
        </p:nvPicPr>
        <p:blipFill>
          <a:blip r:embed="rId5"/>
          <a:stretch>
            <a:fillRect/>
          </a:stretch>
        </p:blipFill>
        <p:spPr>
          <a:xfrm>
            <a:off x="0" y="0"/>
            <a:ext cx="3828840" cy="587170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073082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10655.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144000" cy="6037096"/>
          </a:xfrm>
          <a:prstGeom prst="rect">
            <a:avLst/>
          </a:prstGeom>
        </p:spPr>
      </p:pic>
      <p:sp>
        <p:nvSpPr>
          <p:cNvPr id="4" name="Rectangle 3"/>
          <p:cNvSpPr/>
          <p:nvPr/>
        </p:nvSpPr>
        <p:spPr>
          <a:xfrm>
            <a:off x="0" y="4233630"/>
            <a:ext cx="8999188" cy="1286638"/>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2400" dirty="0" smtClean="0">
                <a:solidFill>
                  <a:schemeClr val="tx1"/>
                </a:solidFill>
                <a:latin typeface="Arial"/>
                <a:cs typeface="Arial"/>
              </a:rPr>
              <a:t>Take a view…</a:t>
            </a:r>
          </a:p>
          <a:p>
            <a:endParaRPr lang="en-US" sz="1400" dirty="0" smtClean="0">
              <a:solidFill>
                <a:schemeClr val="tx1"/>
              </a:solidFill>
              <a:latin typeface="Arial"/>
              <a:cs typeface="Arial"/>
            </a:endParaRPr>
          </a:p>
          <a:p>
            <a:r>
              <a:rPr lang="en-US" sz="3200" b="1" dirty="0" smtClean="0">
                <a:solidFill>
                  <a:schemeClr val="tx1"/>
                </a:solidFill>
                <a:latin typeface="Arial"/>
                <a:cs typeface="Arial"/>
              </a:rPr>
              <a:t>Is it right for your country to make you fight?</a:t>
            </a:r>
          </a:p>
        </p:txBody>
      </p:sp>
      <p:pic>
        <p:nvPicPr>
          <p:cNvPr id="5" name="Picture 4" descr="bann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0" name="Picture 9" descr="TAKEAVIEWONSO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100" y="6405245"/>
            <a:ext cx="3467278" cy="1867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035091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824" y="918882"/>
            <a:ext cx="6835588" cy="2954655"/>
          </a:xfrm>
          <a:prstGeom prst="rect">
            <a:avLst/>
          </a:prstGeom>
          <a:noFill/>
        </p:spPr>
        <p:txBody>
          <a:bodyPr wrap="square" rtlCol="0">
            <a:spAutoFit/>
          </a:bodyPr>
          <a:lstStyle/>
          <a:p>
            <a:pPr>
              <a:defRPr/>
            </a:pPr>
            <a:r>
              <a:rPr lang="en-US" sz="1400" dirty="0"/>
              <a:t>This PowerPoint presentation contains a selection of images and archives which students can use to </a:t>
            </a:r>
            <a:r>
              <a:rPr lang="en-US" sz="1400" dirty="0" smtClean="0"/>
              <a:t>prompt discussion and encourage further research. The materials </a:t>
            </a:r>
            <a:r>
              <a:rPr lang="en-US" sz="1400" dirty="0"/>
              <a:t>come from the </a:t>
            </a:r>
            <a:r>
              <a:rPr lang="en-US" sz="1400" dirty="0" smtClean="0"/>
              <a:t>Collection </a:t>
            </a:r>
            <a:r>
              <a:rPr lang="en-US" sz="1400" dirty="0"/>
              <a:t>of the National Army </a:t>
            </a:r>
            <a:r>
              <a:rPr lang="en-US" sz="1400" dirty="0" smtClean="0"/>
              <a:t>Museum (NAM).  </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2005-08-66-</a:t>
            </a:r>
            <a:r>
              <a:rPr lang="en-US" sz="1400" dirty="0" smtClean="0"/>
              <a:t>1).</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spTree>
    <p:extLst>
      <p:ext uri="{BB962C8B-B14F-4D97-AF65-F5344CB8AC3E}">
        <p14:creationId xmlns:p14="http://schemas.microsoft.com/office/powerpoint/2010/main" val="2042313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4625" y="203200"/>
            <a:ext cx="3969085" cy="915322"/>
          </a:xfrm>
        </p:spPr>
        <p:txBody>
          <a:bodyPr>
            <a:noAutofit/>
          </a:bodyPr>
          <a:lstStyle/>
          <a:p>
            <a:pPr algn="l"/>
            <a:r>
              <a:rPr lang="en-US" sz="3200" b="1" dirty="0" smtClean="0">
                <a:latin typeface="Arial"/>
                <a:cs typeface="Arial"/>
              </a:rPr>
              <a:t>Deemed to have enlisted</a:t>
            </a:r>
            <a:endParaRPr lang="en-US" sz="3200" b="1" dirty="0">
              <a:latin typeface="Arial"/>
              <a:cs typeface="Arial"/>
            </a:endParaRPr>
          </a:p>
        </p:txBody>
      </p:sp>
      <p:sp>
        <p:nvSpPr>
          <p:cNvPr id="3" name="Content Placeholder 2"/>
          <p:cNvSpPr>
            <a:spLocks noGrp="1"/>
          </p:cNvSpPr>
          <p:nvPr>
            <p:ph idx="1"/>
          </p:nvPr>
        </p:nvSpPr>
        <p:spPr>
          <a:xfrm>
            <a:off x="4154624" y="1347112"/>
            <a:ext cx="4684575" cy="3610685"/>
          </a:xfrm>
        </p:spPr>
        <p:txBody>
          <a:bodyPr>
            <a:normAutofit/>
          </a:bodyPr>
          <a:lstStyle/>
          <a:p>
            <a:pPr marL="0" lvl="0" indent="0">
              <a:buNone/>
            </a:pPr>
            <a:r>
              <a:rPr lang="en-US" sz="2200" dirty="0">
                <a:latin typeface="Arial"/>
                <a:cs typeface="Arial"/>
              </a:rPr>
              <a:t>Before 1916, the British governments had considered conscription an ‘infringement of liberties’.</a:t>
            </a:r>
            <a:br>
              <a:rPr lang="en-US" sz="2200" dirty="0">
                <a:latin typeface="Arial"/>
                <a:cs typeface="Arial"/>
              </a:rPr>
            </a:br>
            <a:r>
              <a:rPr lang="en-US" sz="2200" dirty="0">
                <a:latin typeface="Arial"/>
                <a:cs typeface="Arial"/>
              </a:rPr>
              <a:t/>
            </a:r>
            <a:br>
              <a:rPr lang="en-US" sz="2200" dirty="0">
                <a:latin typeface="Arial"/>
                <a:cs typeface="Arial"/>
              </a:rPr>
            </a:br>
            <a:r>
              <a:rPr lang="en-US" sz="2200" dirty="0">
                <a:latin typeface="Arial"/>
                <a:cs typeface="Arial"/>
              </a:rPr>
              <a:t>However, the Military Service Act passed in 1916 meant that all single men from 18-41 were automatically </a:t>
            </a:r>
            <a:r>
              <a:rPr lang="en-US" sz="2200" dirty="0" err="1">
                <a:latin typeface="Arial"/>
                <a:cs typeface="Arial"/>
              </a:rPr>
              <a:t>categorised</a:t>
            </a:r>
            <a:r>
              <a:rPr lang="en-US" sz="2200" dirty="0">
                <a:latin typeface="Arial"/>
                <a:cs typeface="Arial"/>
              </a:rPr>
              <a:t> as enlisted.</a:t>
            </a:r>
            <a:endParaRPr lang="en-GB" sz="2200" dirty="0">
              <a:ln w="12700">
                <a:noFill/>
                <a:prstDash val="solid"/>
              </a:ln>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2" name="Picture 11" descr="14837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4013200" cy="5977001"/>
          </a:xfrm>
          <a:prstGeom prst="rect">
            <a:avLst/>
          </a:prstGeom>
        </p:spPr>
      </p:pic>
      <p:pic>
        <p:nvPicPr>
          <p:cNvPr id="13" name="Picture 12" descr="TAKEAVIEWONSO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100" y="6405245"/>
            <a:ext cx="3467278" cy="1867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351890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2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279467" cy="6858000"/>
          </a:xfrm>
          <a:prstGeom prst="rect">
            <a:avLst/>
          </a:prstGeom>
        </p:spPr>
      </p:pic>
      <p:sp>
        <p:nvSpPr>
          <p:cNvPr id="7" name="Rectangle 6"/>
          <p:cNvSpPr/>
          <p:nvPr/>
        </p:nvSpPr>
        <p:spPr>
          <a:xfrm>
            <a:off x="0" y="5012267"/>
            <a:ext cx="8365067" cy="1202267"/>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What reasons were given for introducing conscription?</a:t>
            </a:r>
          </a:p>
        </p:txBody>
      </p:sp>
    </p:spTree>
    <p:extLst>
      <p:ext uri="{BB962C8B-B14F-4D97-AF65-F5344CB8AC3E}">
        <p14:creationId xmlns:p14="http://schemas.microsoft.com/office/powerpoint/2010/main" val="3480022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5438" y="959490"/>
            <a:ext cx="3893761" cy="3610685"/>
          </a:xfrm>
        </p:spPr>
        <p:txBody>
          <a:bodyPr>
            <a:normAutofit/>
          </a:bodyPr>
          <a:lstStyle/>
          <a:p>
            <a:pPr marL="0" indent="0" fontAlgn="base">
              <a:buNone/>
            </a:pPr>
            <a:r>
              <a:rPr lang="en-GB" sz="2200" dirty="0">
                <a:latin typeface="Arial"/>
                <a:cs typeface="Arial"/>
              </a:rPr>
              <a:t>Lord Kitchener’s campaign had encouraged over one million men to enlist by January 1915</a:t>
            </a:r>
            <a:r>
              <a:rPr lang="en-GB" sz="2200" dirty="0" smtClean="0">
                <a:latin typeface="Arial"/>
                <a:cs typeface="Arial"/>
              </a:rPr>
              <a:t>. But </a:t>
            </a:r>
            <a:r>
              <a:rPr lang="en-GB" sz="2200" dirty="0">
                <a:latin typeface="Arial"/>
                <a:cs typeface="Arial"/>
              </a:rPr>
              <a:t>this was not enough to keep pace with mounting </a:t>
            </a:r>
            <a:r>
              <a:rPr lang="en-GB" sz="2200" dirty="0" smtClean="0">
                <a:latin typeface="Arial"/>
                <a:cs typeface="Arial"/>
              </a:rPr>
              <a:t>casualties.</a:t>
            </a:r>
            <a:r>
              <a:rPr lang="en-GB" sz="2200" dirty="0">
                <a:latin typeface="Arial"/>
                <a:cs typeface="Arial"/>
              </a:rPr>
              <a:t> </a:t>
            </a: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8" name="Picture 2" descr="'Lord Kitchener's Appeal', recruiting poster, 191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4737411" cy="5886932"/>
          </a:xfrm>
          <a:prstGeom prst="rect">
            <a:avLst/>
          </a:prstGeom>
          <a:noFill/>
        </p:spPr>
      </p:pic>
      <p:sp>
        <p:nvSpPr>
          <p:cNvPr id="10" name="Title 1"/>
          <p:cNvSpPr>
            <a:spLocks noGrp="1"/>
          </p:cNvSpPr>
          <p:nvPr>
            <p:ph type="title"/>
          </p:nvPr>
        </p:nvSpPr>
        <p:spPr>
          <a:xfrm>
            <a:off x="4945438" y="0"/>
            <a:ext cx="3969085" cy="915322"/>
          </a:xfrm>
        </p:spPr>
        <p:txBody>
          <a:bodyPr>
            <a:noAutofit/>
          </a:bodyPr>
          <a:lstStyle/>
          <a:p>
            <a:pPr algn="l"/>
            <a:r>
              <a:rPr lang="en-US" sz="3200" b="1" dirty="0" smtClean="0">
                <a:latin typeface="Arial"/>
                <a:cs typeface="Arial"/>
              </a:rPr>
              <a:t>Why conscription?</a:t>
            </a:r>
            <a:endParaRPr lang="en-US" sz="3200" b="1" dirty="0">
              <a:latin typeface="Arial"/>
              <a:cs typeface="Arial"/>
            </a:endParaRPr>
          </a:p>
        </p:txBody>
      </p:sp>
      <p:sp>
        <p:nvSpPr>
          <p:cNvPr id="14" name="Rectangle 13"/>
          <p:cNvSpPr/>
          <p:nvPr/>
        </p:nvSpPr>
        <p:spPr>
          <a:xfrm>
            <a:off x="4945438" y="3295980"/>
            <a:ext cx="3969085" cy="2548390"/>
          </a:xfrm>
          <a:prstGeom prst="rect">
            <a:avLst/>
          </a:prstGeom>
          <a:solidFill>
            <a:srgbClr val="B6451D"/>
          </a:solidFill>
        </p:spPr>
        <p:txBody>
          <a:bodyPr wrap="square">
            <a:spAutoFit/>
          </a:bodyPr>
          <a:lstStyle/>
          <a:p>
            <a:pPr lvl="0">
              <a:spcBef>
                <a:spcPct val="20000"/>
              </a:spcBef>
              <a:defRPr/>
            </a:pPr>
            <a:r>
              <a:rPr lang="en-GB" sz="2200" dirty="0" smtClean="0">
                <a:solidFill>
                  <a:schemeClr val="bg1"/>
                </a:solidFill>
                <a:latin typeface="Arial"/>
                <a:cs typeface="Arial"/>
              </a:rPr>
              <a:t>“Parliament was deeply divided but recognised that because of the imminent collapse of the morale of the French army, immediate action was essential.” </a:t>
            </a:r>
          </a:p>
          <a:p>
            <a:pPr lvl="0">
              <a:spcBef>
                <a:spcPct val="20000"/>
              </a:spcBef>
              <a:defRPr/>
            </a:pPr>
            <a:r>
              <a:rPr lang="en-GB" sz="1400" dirty="0" smtClean="0">
                <a:solidFill>
                  <a:schemeClr val="bg1"/>
                </a:solidFill>
                <a:latin typeface="Arial"/>
                <a:cs typeface="Arial"/>
              </a:rPr>
              <a:t>Source: www.parliament.uk</a:t>
            </a:r>
          </a:p>
          <a:p>
            <a:pPr lvl="0" algn="ctr">
              <a:spcBef>
                <a:spcPct val="20000"/>
              </a:spcBef>
              <a:defRPr/>
            </a:pPr>
            <a:endParaRPr lang="en-GB" sz="900" dirty="0" smtClean="0">
              <a:solidFill>
                <a:schemeClr val="bg1"/>
              </a:solidFill>
            </a:endParaRPr>
          </a:p>
        </p:txBody>
      </p:sp>
      <p:pic>
        <p:nvPicPr>
          <p:cNvPr id="15" name="Picture 14" descr="TAKEAVIEWONSO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100" y="6405245"/>
            <a:ext cx="3467278" cy="1867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763932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291" y="135468"/>
            <a:ext cx="4844563" cy="915322"/>
          </a:xfrm>
        </p:spPr>
        <p:txBody>
          <a:bodyPr>
            <a:noAutofit/>
          </a:bodyPr>
          <a:lstStyle/>
          <a:p>
            <a:pPr algn="l"/>
            <a:r>
              <a:rPr lang="en-US" sz="3200" b="1" dirty="0" smtClean="0">
                <a:latin typeface="Arial"/>
                <a:cs typeface="Arial"/>
              </a:rPr>
              <a:t>Exemptions to conscription… part 1</a:t>
            </a:r>
            <a:endParaRPr lang="en-US" sz="3200" b="1"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6" name="Picture 5" descr="TAKEAVIEWARMYSRO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sp>
        <p:nvSpPr>
          <p:cNvPr id="8" name="Content Placeholder 2"/>
          <p:cNvSpPr txBox="1">
            <a:spLocks/>
          </p:cNvSpPr>
          <p:nvPr/>
        </p:nvSpPr>
        <p:spPr>
          <a:xfrm>
            <a:off x="4009813" y="1178084"/>
            <a:ext cx="4989375" cy="43913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r>
              <a:rPr lang="en-GB" sz="2200" b="1" dirty="0" smtClean="0">
                <a:latin typeface="Arial"/>
                <a:cs typeface="Arial"/>
              </a:rPr>
              <a:t>Married men</a:t>
            </a:r>
          </a:p>
          <a:p>
            <a:pPr marL="0" indent="0" fontAlgn="base">
              <a:buNone/>
            </a:pPr>
            <a:r>
              <a:rPr lang="en-GB" sz="2200" b="1" dirty="0">
                <a:latin typeface="Arial"/>
                <a:cs typeface="Arial"/>
              </a:rPr>
              <a:t>	</a:t>
            </a:r>
            <a:r>
              <a:rPr lang="en-GB" sz="2200" dirty="0" smtClean="0">
                <a:latin typeface="Arial"/>
                <a:cs typeface="Arial"/>
              </a:rPr>
              <a:t>Exempt until the Act was extended in 	1916</a:t>
            </a:r>
          </a:p>
          <a:p>
            <a:pPr fontAlgn="base"/>
            <a:r>
              <a:rPr lang="en-GB" sz="2200" b="1" dirty="0" smtClean="0">
                <a:latin typeface="Arial"/>
                <a:cs typeface="Arial"/>
              </a:rPr>
              <a:t>Age restriction </a:t>
            </a:r>
          </a:p>
          <a:p>
            <a:pPr marL="457200" lvl="1" indent="0" fontAlgn="base">
              <a:buNone/>
            </a:pPr>
            <a:r>
              <a:rPr lang="en-GB" sz="2200" dirty="0" smtClean="0">
                <a:latin typeface="Arial"/>
                <a:cs typeface="Arial"/>
              </a:rPr>
              <a:t>During the last months of the war, the Military Service Act (No. 2) raised the age limit to 51</a:t>
            </a:r>
          </a:p>
          <a:p>
            <a:pPr fontAlgn="base"/>
            <a:r>
              <a:rPr lang="en-GB" sz="2200" b="1" dirty="0" smtClean="0">
                <a:latin typeface="Arial"/>
                <a:cs typeface="Arial"/>
              </a:rPr>
              <a:t>Reserved Occupation </a:t>
            </a:r>
          </a:p>
          <a:p>
            <a:pPr marL="457200" lvl="1" indent="0" fontAlgn="base">
              <a:buNone/>
            </a:pPr>
            <a:r>
              <a:rPr lang="en-GB" sz="2200" dirty="0" smtClean="0">
                <a:latin typeface="Arial"/>
                <a:cs typeface="Arial"/>
              </a:rPr>
              <a:t>Workers in roles essential to the wider effort – e.g. teachers, miners, farmers – were not selected, and could be barred from volunteering</a:t>
            </a:r>
          </a:p>
        </p:txBody>
      </p:sp>
      <p:pic>
        <p:nvPicPr>
          <p:cNvPr id="10" name="Picture 9" descr="13467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3776133" cy="589318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435746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4625" y="135468"/>
            <a:ext cx="4844563" cy="915322"/>
          </a:xfrm>
        </p:spPr>
        <p:txBody>
          <a:bodyPr>
            <a:noAutofit/>
          </a:bodyPr>
          <a:lstStyle/>
          <a:p>
            <a:pPr algn="l"/>
            <a:r>
              <a:rPr lang="en-US" sz="3200" b="1" dirty="0" smtClean="0">
                <a:latin typeface="Arial"/>
                <a:cs typeface="Arial"/>
              </a:rPr>
              <a:t>Exemptions to conscription… part 2</a:t>
            </a:r>
            <a:endParaRPr lang="en-US" sz="3200" b="1"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sp>
        <p:nvSpPr>
          <p:cNvPr id="8" name="Content Placeholder 2"/>
          <p:cNvSpPr txBox="1">
            <a:spLocks/>
          </p:cNvSpPr>
          <p:nvPr/>
        </p:nvSpPr>
        <p:spPr>
          <a:xfrm>
            <a:off x="4154625" y="1257934"/>
            <a:ext cx="4989375" cy="43913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r>
              <a:rPr lang="en-GB" sz="2200" b="1" dirty="0">
                <a:latin typeface="Arial"/>
                <a:cs typeface="Arial"/>
              </a:rPr>
              <a:t>Ill-health </a:t>
            </a:r>
          </a:p>
          <a:p>
            <a:pPr fontAlgn="base"/>
            <a:r>
              <a:rPr lang="en-GB" sz="2200" b="1" dirty="0">
                <a:latin typeface="Arial"/>
                <a:cs typeface="Arial"/>
              </a:rPr>
              <a:t>Widowed with children</a:t>
            </a:r>
            <a:endParaRPr lang="en-GB" sz="2200" dirty="0">
              <a:latin typeface="Arial"/>
              <a:cs typeface="Arial"/>
            </a:endParaRPr>
          </a:p>
          <a:p>
            <a:pPr fontAlgn="base"/>
            <a:r>
              <a:rPr lang="en-GB" sz="2200" b="1" dirty="0">
                <a:latin typeface="Arial"/>
                <a:cs typeface="Arial"/>
              </a:rPr>
              <a:t>Ministers of religion </a:t>
            </a:r>
          </a:p>
          <a:p>
            <a:pPr fontAlgn="base"/>
            <a:r>
              <a:rPr lang="en-GB" sz="2200" b="1" dirty="0">
                <a:latin typeface="Arial"/>
                <a:cs typeface="Arial"/>
              </a:rPr>
              <a:t>Conscientious </a:t>
            </a:r>
            <a:r>
              <a:rPr lang="en-GB" sz="2200" b="1" dirty="0" smtClean="0">
                <a:latin typeface="Arial"/>
                <a:cs typeface="Arial"/>
              </a:rPr>
              <a:t>objection</a:t>
            </a:r>
          </a:p>
          <a:p>
            <a:pPr marL="0" lvl="1" indent="0" fontAlgn="base">
              <a:buNone/>
            </a:pPr>
            <a:r>
              <a:rPr lang="en-GB" sz="2200" dirty="0" smtClean="0">
                <a:latin typeface="Arial"/>
                <a:cs typeface="Arial"/>
              </a:rPr>
              <a:t>	Men </a:t>
            </a:r>
            <a:r>
              <a:rPr lang="en-GB" sz="2200" dirty="0">
                <a:latin typeface="Arial"/>
                <a:cs typeface="Arial"/>
              </a:rPr>
              <a:t>who objected to fighting on </a:t>
            </a:r>
            <a:r>
              <a:rPr lang="en-GB" sz="2200" dirty="0" smtClean="0">
                <a:latin typeface="Arial"/>
                <a:cs typeface="Arial"/>
              </a:rPr>
              <a:t>	religious </a:t>
            </a:r>
            <a:r>
              <a:rPr lang="en-GB" sz="2200" dirty="0">
                <a:latin typeface="Arial"/>
                <a:cs typeface="Arial"/>
              </a:rPr>
              <a:t>or moral grounds. They </a:t>
            </a:r>
            <a:r>
              <a:rPr lang="en-GB" sz="2200" dirty="0" smtClean="0">
                <a:latin typeface="Arial"/>
                <a:cs typeface="Arial"/>
              </a:rPr>
              <a:t>	could </a:t>
            </a:r>
            <a:r>
              <a:rPr lang="en-GB" sz="2200" dirty="0">
                <a:latin typeface="Arial"/>
                <a:cs typeface="Arial"/>
              </a:rPr>
              <a:t>be given civilian work, or </a:t>
            </a:r>
            <a:r>
              <a:rPr lang="en-GB" sz="2200" dirty="0" smtClean="0">
                <a:latin typeface="Arial"/>
                <a:cs typeface="Arial"/>
              </a:rPr>
              <a:t>	non</a:t>
            </a:r>
            <a:r>
              <a:rPr lang="en-GB" sz="2200" dirty="0">
                <a:latin typeface="Arial"/>
                <a:cs typeface="Arial"/>
              </a:rPr>
              <a:t>-fighting roles on the front. </a:t>
            </a:r>
            <a:r>
              <a:rPr lang="en-GB" sz="2200" dirty="0" smtClean="0">
                <a:latin typeface="Arial"/>
                <a:cs typeface="Arial"/>
              </a:rPr>
              <a:t>	Some </a:t>
            </a:r>
            <a:r>
              <a:rPr lang="en-GB" sz="2200" dirty="0">
                <a:latin typeface="Arial"/>
                <a:cs typeface="Arial"/>
              </a:rPr>
              <a:t>were refused the right to </a:t>
            </a:r>
            <a:r>
              <a:rPr lang="en-GB" sz="2200" dirty="0" smtClean="0">
                <a:latin typeface="Arial"/>
                <a:cs typeface="Arial"/>
              </a:rPr>
              <a:t>	conscientious objection, and then 	were deemed to have deserted</a:t>
            </a:r>
            <a:endParaRPr lang="en-GB" sz="2200" b="1" dirty="0" smtClean="0">
              <a:latin typeface="Arial"/>
              <a:cs typeface="Arial"/>
            </a:endParaRPr>
          </a:p>
          <a:p>
            <a:pPr marL="342900" lvl="1" indent="-342900" fontAlgn="base">
              <a:buFont typeface="Arial"/>
              <a:buChar char="•"/>
            </a:pPr>
            <a:r>
              <a:rPr lang="en-GB" sz="2200" b="1" dirty="0">
                <a:latin typeface="Arial"/>
                <a:cs typeface="Arial"/>
              </a:rPr>
              <a:t>Women</a:t>
            </a:r>
          </a:p>
          <a:p>
            <a:pPr marL="0" indent="0" fontAlgn="base">
              <a:buNone/>
            </a:pPr>
            <a:endParaRPr lang="en-GB" sz="2200" b="1" dirty="0" smtClean="0">
              <a:latin typeface="Arial"/>
              <a:cs typeface="Arial"/>
            </a:endParaRPr>
          </a:p>
          <a:p>
            <a:pPr fontAlgn="base"/>
            <a:endParaRPr lang="en-GB" sz="2200" b="1" dirty="0">
              <a:latin typeface="Arial"/>
              <a:cs typeface="Arial"/>
            </a:endParaRPr>
          </a:p>
        </p:txBody>
      </p:sp>
      <p:pic>
        <p:nvPicPr>
          <p:cNvPr id="9" name="Picture 8" descr="42816.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0"/>
            <a:ext cx="3996267" cy="5921932"/>
          </a:xfrm>
          <a:prstGeom prst="rect">
            <a:avLst/>
          </a:prstGeom>
        </p:spPr>
      </p:pic>
      <p:pic>
        <p:nvPicPr>
          <p:cNvPr id="10" name="Picture 9" descr="TAKEAVIEWONSO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100" y="6405245"/>
            <a:ext cx="3467278" cy="1867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605231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4625" y="203200"/>
            <a:ext cx="3969085" cy="915322"/>
          </a:xfrm>
        </p:spPr>
        <p:txBody>
          <a:bodyPr>
            <a:noAutofit/>
          </a:bodyPr>
          <a:lstStyle/>
          <a:p>
            <a:pPr algn="l"/>
            <a:r>
              <a:rPr lang="en-US" sz="3200" b="1" dirty="0" smtClean="0">
                <a:latin typeface="Arial"/>
                <a:cs typeface="Arial"/>
              </a:rPr>
              <a:t>Reactions to conscription</a:t>
            </a:r>
            <a:endParaRPr lang="en-US" sz="3200" b="1" dirty="0">
              <a:latin typeface="Arial"/>
              <a:cs typeface="Arial"/>
            </a:endParaRPr>
          </a:p>
        </p:txBody>
      </p:sp>
      <p:sp>
        <p:nvSpPr>
          <p:cNvPr id="3" name="Content Placeholder 2"/>
          <p:cNvSpPr>
            <a:spLocks noGrp="1"/>
          </p:cNvSpPr>
          <p:nvPr>
            <p:ph idx="1"/>
          </p:nvPr>
        </p:nvSpPr>
        <p:spPr>
          <a:xfrm>
            <a:off x="4154624" y="1347112"/>
            <a:ext cx="4989376" cy="3610685"/>
          </a:xfrm>
        </p:spPr>
        <p:txBody>
          <a:bodyPr>
            <a:normAutofit/>
          </a:bodyPr>
          <a:lstStyle/>
          <a:p>
            <a:pPr fontAlgn="base"/>
            <a:r>
              <a:rPr lang="en-GB" sz="2200" dirty="0">
                <a:latin typeface="Arial"/>
                <a:cs typeface="Arial"/>
              </a:rPr>
              <a:t>In April 1916 over 200,000 demonstrated against it in Trafalgar Square</a:t>
            </a:r>
          </a:p>
          <a:p>
            <a:pPr fontAlgn="base"/>
            <a:r>
              <a:rPr lang="en-GB" sz="2200" dirty="0">
                <a:latin typeface="Arial"/>
                <a:cs typeface="Arial"/>
              </a:rPr>
              <a:t>Some thought it was time the ‘slackers’ did their </a:t>
            </a:r>
            <a:r>
              <a:rPr lang="en-GB" sz="2200" dirty="0" smtClean="0">
                <a:latin typeface="Arial"/>
                <a:cs typeface="Arial"/>
              </a:rPr>
              <a:t>bit</a:t>
            </a:r>
          </a:p>
          <a:p>
            <a:pPr fontAlgn="base"/>
            <a:r>
              <a:rPr lang="en-GB" sz="2200" dirty="0" smtClean="0">
                <a:latin typeface="Arial"/>
                <a:cs typeface="Arial"/>
              </a:rPr>
              <a:t>Conscript soldiers served alongside volunteer soldiers for the remainder of the war</a:t>
            </a:r>
            <a:endParaRPr lang="en-GB" sz="2200"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6" name="Picture 5" descr="TAKEAVIEWARMYSRO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8" name="Picture 7" descr="148375.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
            <a:ext cx="4154624" cy="588347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358607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25" y="203200"/>
            <a:ext cx="3969085" cy="915322"/>
          </a:xfrm>
        </p:spPr>
        <p:txBody>
          <a:bodyPr>
            <a:noAutofit/>
          </a:bodyPr>
          <a:lstStyle/>
          <a:p>
            <a:pPr algn="l"/>
            <a:r>
              <a:rPr lang="en-US" sz="3200" b="1" dirty="0" smtClean="0">
                <a:latin typeface="Arial"/>
                <a:cs typeface="Arial"/>
              </a:rPr>
              <a:t>But once introduced…</a:t>
            </a:r>
            <a:endParaRPr lang="en-US" sz="3200" b="1" dirty="0">
              <a:latin typeface="Arial"/>
              <a:cs typeface="Arial"/>
            </a:endParaRPr>
          </a:p>
        </p:txBody>
      </p:sp>
      <p:sp>
        <p:nvSpPr>
          <p:cNvPr id="3" name="Content Placeholder 2"/>
          <p:cNvSpPr>
            <a:spLocks noGrp="1"/>
          </p:cNvSpPr>
          <p:nvPr>
            <p:ph idx="1"/>
          </p:nvPr>
        </p:nvSpPr>
        <p:spPr>
          <a:xfrm>
            <a:off x="4865825" y="1347112"/>
            <a:ext cx="4133363" cy="3610685"/>
          </a:xfrm>
        </p:spPr>
        <p:txBody>
          <a:bodyPr>
            <a:normAutofit/>
          </a:bodyPr>
          <a:lstStyle/>
          <a:p>
            <a:pPr marL="0" lvl="0" indent="0">
              <a:buNone/>
            </a:pPr>
            <a:r>
              <a:rPr lang="en-US" sz="2200" dirty="0">
                <a:latin typeface="Arial"/>
                <a:cs typeface="Arial"/>
              </a:rPr>
              <a:t>Compulsory National Service was reintroduced before the Second World War even started and continued long after the war, until 1960.</a:t>
            </a:r>
          </a:p>
          <a:p>
            <a:pPr marL="0" lvl="0" indent="0">
              <a:buNone/>
            </a:pPr>
            <a:r>
              <a:rPr lang="en-US" sz="2200" dirty="0" smtClean="0">
                <a:latin typeface="Arial"/>
                <a:cs typeface="Arial"/>
              </a:rPr>
              <a:t>Although </a:t>
            </a:r>
            <a:r>
              <a:rPr lang="en-US" sz="2200" dirty="0">
                <a:latin typeface="Arial"/>
                <a:cs typeface="Arial"/>
              </a:rPr>
              <a:t>not in force now, a reintroduction of National Service is still debated in the press </a:t>
            </a:r>
            <a:r>
              <a:rPr lang="en-US" sz="2200" dirty="0" smtClean="0">
                <a:latin typeface="Arial"/>
                <a:cs typeface="Arial"/>
              </a:rPr>
              <a:t>and parliament from </a:t>
            </a:r>
            <a:r>
              <a:rPr lang="en-US" sz="2200" dirty="0">
                <a:latin typeface="Arial"/>
                <a:cs typeface="Arial"/>
              </a:rPr>
              <a:t>time to time. </a:t>
            </a:r>
            <a:endParaRPr lang="en-GB" sz="2200" b="1" dirty="0">
              <a:ln w="12700">
                <a:noFill/>
                <a:prstDash val="solid"/>
              </a:ln>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9" name="Picture 8" descr="96657.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4605867" cy="5791200"/>
          </a:xfrm>
          <a:prstGeom prst="rect">
            <a:avLst/>
          </a:prstGeom>
        </p:spPr>
      </p:pic>
      <p:pic>
        <p:nvPicPr>
          <p:cNvPr id="10" name="Picture 9" descr="TAKEAVIEWONSO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100" y="6405245"/>
            <a:ext cx="3467278" cy="1867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910869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60506_TakeAViewPowerpointGuide_v1_A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20160506_TakeAViewPowerpointGuide_v1_AC.potx</Template>
  <TotalTime>669</TotalTime>
  <Words>2422</Words>
  <Application>Microsoft Macintosh PowerPoint</Application>
  <PresentationFormat>On-screen Show (4:3)</PresentationFormat>
  <Paragraphs>182</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20160506_TakeAViewPowerpointGuide_v1_AC</vt:lpstr>
      <vt:lpstr>PowerPoint Presentation</vt:lpstr>
      <vt:lpstr>PowerPoint Presentation</vt:lpstr>
      <vt:lpstr>Deemed to have enlisted</vt:lpstr>
      <vt:lpstr>PowerPoint Presentation</vt:lpstr>
      <vt:lpstr>Why conscription?</vt:lpstr>
      <vt:lpstr>Exemptions to conscription… part 1</vt:lpstr>
      <vt:lpstr>Exemptions to conscription… part 2</vt:lpstr>
      <vt:lpstr>Reactions to conscription</vt:lpstr>
      <vt:lpstr>But once introduced…</vt:lpstr>
      <vt:lpstr>PowerPoint Presentation</vt:lpstr>
      <vt:lpstr>Arguments made FOR</vt:lpstr>
      <vt:lpstr>Arguments made AGAINST</vt:lpstr>
      <vt:lpstr>PowerPoint Presentation</vt:lpstr>
      <vt:lpstr>Professional or part-time?</vt:lpstr>
      <vt:lpstr>Why do other countries use conscription?</vt:lpstr>
      <vt:lpstr>PowerPoint Presentation</vt:lpstr>
      <vt:lpstr>Compulsory National Service</vt:lpstr>
      <vt:lpstr>PowerPoint Presentation</vt:lpstr>
    </vt:vector>
  </TitlesOfParts>
  <Company>National Army Museum</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Cameron</dc:creator>
  <cp:lastModifiedBy>Elizabeth Shaw</cp:lastModifiedBy>
  <cp:revision>34</cp:revision>
  <dcterms:created xsi:type="dcterms:W3CDTF">2016-05-06T09:28:33Z</dcterms:created>
  <dcterms:modified xsi:type="dcterms:W3CDTF">2017-02-22T16:31:37Z</dcterms:modified>
</cp:coreProperties>
</file>